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2" r:id="rId1"/>
  </p:sldMasterIdLst>
  <p:sldIdLst>
    <p:sldId id="265" r:id="rId2"/>
    <p:sldId id="266" r:id="rId3"/>
    <p:sldId id="273" r:id="rId4"/>
    <p:sldId id="267" r:id="rId5"/>
    <p:sldId id="269" r:id="rId6"/>
    <p:sldId id="276" r:id="rId7"/>
    <p:sldId id="277" r:id="rId8"/>
    <p:sldId id="278" r:id="rId9"/>
    <p:sldId id="268" r:id="rId10"/>
    <p:sldId id="31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ie Stommel" initials="JS" lastIdx="0" clrIdx="0">
    <p:extLst>
      <p:ext uri="{19B8F6BF-5375-455C-9EA6-DF929625EA0E}">
        <p15:presenceInfo xmlns:p15="http://schemas.microsoft.com/office/powerpoint/2012/main" xmlns="" userId="9ccbc0239e0fe23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35" d="100"/>
          <a:sy n="135" d="100"/>
        </p:scale>
        <p:origin x="-128" y="-8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commentAuthors" Target="commentAuthor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cstate="email">
              <a:alphaModFix amt="45000"/>
              <a:duotone>
                <a:schemeClr val="accent1">
                  <a:shade val="45000"/>
                  <a:satMod val="135000"/>
                </a:schemeClr>
                <a:prstClr val="white"/>
              </a:duotone>
              <a:extLst>
                <a:ext uri="{28A0092B-C50C-407E-A947-70E740481C1C}">
                  <a14:useLocalDpi xmlns:a14="http://schemas.microsoft.com/office/drawing/2010/main"/>
                </a:ext>
              </a:extLst>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2AED8E5B-0D98-4FE1-9B26-D1041E3A89F9}" type="datetimeFigureOut">
              <a:rPr lang="en-US" smtClean="0"/>
              <a:t>10/19/16</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408856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159CD-DA3A-463F-AFEF-A68838A6859B}" type="datetimeFigureOut">
              <a:rPr lang="en-US" smtClean="0"/>
              <a:t>10/19/16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39048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12A925-E007-46C2-84AB-35EE10DCAD39}" type="datetimeFigureOut">
              <a:rPr lang="en-US" smtClean="0"/>
              <a:t>10/19/16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44940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3C2DCB-466C-4061-8D51-D3254DD77FA1}" type="datetimeFigureOut">
              <a:rPr lang="en-US" smtClean="0"/>
              <a:t>10/19/16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59088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cstate="email">
              <a:alphaModFix amt="45000"/>
              <a:duotone>
                <a:schemeClr val="accent2">
                  <a:shade val="45000"/>
                  <a:satMod val="135000"/>
                </a:schemeClr>
                <a:prstClr val="white"/>
              </a:duotone>
              <a:extLst>
                <a:ext uri="{28A0092B-C50C-407E-A947-70E740481C1C}">
                  <a14:useLocalDpi xmlns:a14="http://schemas.microsoft.com/office/drawing/2010/main"/>
                </a:ext>
              </a:extLst>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8642357F-39F6-401C-9FF8-3072724998F3}" type="datetimeFigureOut">
              <a:rPr lang="en-US" smtClean="0"/>
              <a:t>10/19/16</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4717026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5DB09B-D413-414E-B13F-B1984CD8FF65}" type="datetimeFigureOut">
              <a:rPr lang="en-US" smtClean="0"/>
              <a:t>10/19/16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845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38F992-55E7-4B2D-A6F1-8C9243CBFE1B}" type="datetimeFigureOut">
              <a:rPr lang="en-US" smtClean="0"/>
              <a:t>10/19/16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5846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298110-BAA6-4256-A2E5-BB66A47D2616}" type="datetimeFigureOut">
              <a:rPr lang="en-US" smtClean="0"/>
              <a:t>10/19/16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50027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03892-3343-4E4E-B81B-70A099359AD2}" type="datetimeFigureOut">
              <a:rPr lang="en-US" smtClean="0"/>
              <a:t>10/19/16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72057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00232F85-D33A-46AF-9088-5A7400C1018E}" type="datetimeFigureOut">
              <a:rPr lang="en-US" smtClean="0"/>
              <a:t>10/19/16</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smtClean="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02906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3EB3A624-F501-46A9-B8CA-4949E24E27C8}" type="datetimeFigureOut">
              <a:rPr lang="en-US" smtClean="0"/>
              <a:t>10/19/16</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483440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40C4D3C1-679D-44D8-8A9C-D402CE4EF569}" type="datetimeFigureOut">
              <a:rPr lang="en-US" smtClean="0"/>
              <a:t>10/19/16</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13461878"/>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9.png"/><Relationship Id="rId1" Type="http://schemas.openxmlformats.org/officeDocument/2006/relationships/video" Target="NULL" TargetMode="External"/><Relationship Id="rId2" Type="http://schemas.microsoft.com/office/2007/relationships/media" Target="https://www.youtube.com/embed/a6YsM3be4Z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a:effectLst/>
        </p:spPr>
      </p:sp>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dpi="0" rotWithShape="1">
            <a:blip r:embed="rId2" cstate="email">
              <a:alphaModFix amt="45000"/>
              <a:duotone>
                <a:schemeClr val="accent1">
                  <a:shade val="45000"/>
                  <a:satMod val="135000"/>
                </a:schemeClr>
                <a:prstClr val="white"/>
              </a:duotone>
              <a:extLst>
                <a:ext uri="{28A0092B-C50C-407E-A947-70E740481C1C}">
                  <a14:useLocalDpi xmlns:a14="http://schemas.microsoft.com/office/drawing/2010/main"/>
                </a:ext>
              </a:extLst>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828372" y="1267730"/>
            <a:ext cx="1567331" cy="645295"/>
            <a:chOff x="5318306" y="1386268"/>
            <a:chExt cx="1567331" cy="645295"/>
          </a:xfrm>
        </p:grpSpPr>
        <p:cxnSp>
          <p:nvCxnSpPr>
            <p:cNvPr id="11" name="Straight Connector 10"/>
            <p:cNvCxnSpPr/>
            <p:nvPr>
              <p:extLst>
                <p:ext uri="{386F3935-93C4-4BCD-93E2-E3B085C9AB24}">
                  <p16:designElem xmlns:p16="http://schemas.microsoft.com/office/powerpoint/2015/main" xmlns=""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extLst>
                <p:ext uri="{386F3935-93C4-4BCD-93E2-E3B085C9AB24}">
                  <p16:designElem xmlns:p16="http://schemas.microsoft.com/office/powerpoint/2015/main" xmlns=""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extLst>
                <p:ext uri="{386F3935-93C4-4BCD-93E2-E3B085C9AB24}">
                  <p16:designElem xmlns:p16="http://schemas.microsoft.com/office/powerpoint/2015/main" xmlns=""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 y="0"/>
            <a:ext cx="12192000" cy="6858000"/>
          </a:xfrm>
          <a:prstGeom prst="rect">
            <a:avLst/>
          </a:prstGeom>
          <a:blipFill dpi="0" rotWithShape="1">
            <a:blip r:embed="rId2" cstate="email">
              <a:alphaModFix amt="45000"/>
              <a:duotone>
                <a:schemeClr val="accent1">
                  <a:shade val="45000"/>
                  <a:satMod val="135000"/>
                </a:schemeClr>
                <a:prstClr val="white"/>
              </a:duotone>
              <a:extLst>
                <a:ext uri="{28A0092B-C50C-407E-A947-70E740481C1C}">
                  <a14:useLocalDpi xmlns:a14="http://schemas.microsoft.com/office/drawing/2010/main"/>
                </a:ext>
              </a:extLst>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91973" y="643464"/>
            <a:ext cx="4143830" cy="5566305"/>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57364" y="806860"/>
            <a:ext cx="3813048" cy="5239512"/>
          </a:xfrm>
          <a:prstGeom prst="rect">
            <a:avLst/>
          </a:prstGeom>
          <a:noFill/>
          <a:ln w="6350" cap="sq" cmpd="sng" algn="ctr">
            <a:solidFill>
              <a:schemeClr val="tx1">
                <a:lumMod val="75000"/>
                <a:lumOff val="25000"/>
              </a:schemeClr>
            </a:solidFill>
            <a:prstDash val="solid"/>
            <a:miter lim="800000"/>
          </a:ln>
          <a:effectLst/>
        </p:spPr>
      </p:sp>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503768" y="640856"/>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618068"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309708"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618068"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66" y="0"/>
            <a:ext cx="675873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5946" t="18960" r="3434" b="11776"/>
          <a:stretch/>
        </p:blipFill>
        <p:spPr>
          <a:xfrm>
            <a:off x="159135" y="129295"/>
            <a:ext cx="5516001" cy="3155309"/>
          </a:xfrm>
          <a:prstGeom prst="rect">
            <a:avLst/>
          </a:prstGeom>
          <a:effectLst>
            <a:outerShdw blurRad="50800" dist="38100" dir="8100000" algn="tr" rotWithShape="0">
              <a:prstClr val="black">
                <a:alpha val="40000"/>
              </a:prstClr>
            </a:outerShdw>
          </a:effectLst>
          <a:scene3d>
            <a:camera prst="orthographicFront"/>
            <a:lightRig rig="threePt" dir="t"/>
          </a:scene3d>
          <a:sp3d>
            <a:bevelT w="165100" prst="coolSlant"/>
          </a:sp3d>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t="26837" r="2097" b="12489"/>
          <a:stretch/>
        </p:blipFill>
        <p:spPr>
          <a:xfrm>
            <a:off x="1048877" y="3387739"/>
            <a:ext cx="5617017" cy="3367125"/>
          </a:xfrm>
          <a:prstGeom prst="rect">
            <a:avLst/>
          </a:prstGeom>
          <a:ln>
            <a:noFill/>
          </a:ln>
          <a:effectLst>
            <a:outerShdw blurRad="50800" dist="38100" dir="8100000" algn="tr" rotWithShape="0">
              <a:prstClr val="black">
                <a:alpha val="40000"/>
              </a:prstClr>
            </a:outerShdw>
          </a:effectLst>
          <a:scene3d>
            <a:camera prst="orthographicFront"/>
            <a:lightRig rig="threePt" dir="t"/>
          </a:scene3d>
          <a:sp3d>
            <a:bevelT w="165100" prst="coolSlant"/>
          </a:sp3d>
        </p:spPr>
      </p:pic>
      <p:sp>
        <p:nvSpPr>
          <p:cNvPr id="23" name="TextBox 22"/>
          <p:cNvSpPr txBox="1"/>
          <p:nvPr/>
        </p:nvSpPr>
        <p:spPr>
          <a:xfrm>
            <a:off x="8256201" y="1238839"/>
            <a:ext cx="2415374" cy="2554545"/>
          </a:xfrm>
          <a:prstGeom prst="rect">
            <a:avLst/>
          </a:prstGeom>
          <a:noFill/>
        </p:spPr>
        <p:txBody>
          <a:bodyPr wrap="square" rtlCol="0">
            <a:spAutoFit/>
          </a:bodyPr>
          <a:lstStyle/>
          <a:p>
            <a:pPr algn="ctr"/>
            <a:r>
              <a:rPr lang="en-US" sz="4000" dirty="0">
                <a:solidFill>
                  <a:schemeClr val="bg2">
                    <a:lumMod val="25000"/>
                  </a:schemeClr>
                </a:solidFill>
                <a:latin typeface="Mongolian Baiti" panose="03000500000000000000" pitchFamily="66" charset="0"/>
                <a:cs typeface="Mongolian Baiti" panose="03000500000000000000" pitchFamily="66" charset="0"/>
              </a:rPr>
              <a:t>Ardoyne &amp; </a:t>
            </a:r>
          </a:p>
          <a:p>
            <a:pPr algn="ctr"/>
            <a:r>
              <a:rPr lang="en-US" sz="4000" dirty="0">
                <a:solidFill>
                  <a:schemeClr val="bg2">
                    <a:lumMod val="25000"/>
                  </a:schemeClr>
                </a:solidFill>
                <a:latin typeface="Mongolian Baiti" panose="03000500000000000000" pitchFamily="66" charset="0"/>
                <a:cs typeface="Mongolian Baiti" panose="03000500000000000000" pitchFamily="66" charset="0"/>
              </a:rPr>
              <a:t>Shankill Roads </a:t>
            </a:r>
          </a:p>
        </p:txBody>
      </p:sp>
      <p:sp>
        <p:nvSpPr>
          <p:cNvPr id="24" name="TextBox 23"/>
          <p:cNvSpPr txBox="1"/>
          <p:nvPr/>
        </p:nvSpPr>
        <p:spPr>
          <a:xfrm>
            <a:off x="7522110" y="3839649"/>
            <a:ext cx="3904584" cy="2523768"/>
          </a:xfrm>
          <a:prstGeom prst="rect">
            <a:avLst/>
          </a:prstGeom>
          <a:noFill/>
        </p:spPr>
        <p:txBody>
          <a:bodyPr wrap="square" rtlCol="0">
            <a:spAutoFit/>
          </a:bodyPr>
          <a:lstStyle/>
          <a:p>
            <a:r>
              <a:rPr lang="en-US" sz="2000" dirty="0">
                <a:solidFill>
                  <a:schemeClr val="bg2">
                    <a:lumMod val="25000"/>
                  </a:schemeClr>
                </a:solidFill>
                <a:latin typeface="Mongolian Baiti" panose="03000500000000000000" pitchFamily="66" charset="0"/>
                <a:cs typeface="Mongolian Baiti" panose="03000500000000000000" pitchFamily="66" charset="0"/>
              </a:rPr>
              <a:t>“It brings us back 20 years every time that parade goes down the road. You know, it brings this community back to what we have tried to move on and tried to let everybody else see that it has moved on” -</a:t>
            </a:r>
            <a:r>
              <a:rPr lang="en-US" dirty="0">
                <a:solidFill>
                  <a:schemeClr val="bg2">
                    <a:lumMod val="25000"/>
                  </a:schemeClr>
                </a:solidFill>
                <a:latin typeface="Mongolian Baiti" panose="03000500000000000000" pitchFamily="66" charset="0"/>
                <a:cs typeface="Mongolian Baiti" panose="03000500000000000000" pitchFamily="66" charset="0"/>
              </a:rPr>
              <a:t>(“Peace in Northern Ireland…”)</a:t>
            </a:r>
            <a:endParaRPr lang="en-US" sz="9600" dirty="0">
              <a:solidFill>
                <a:schemeClr val="bg2">
                  <a:lumMod val="25000"/>
                </a:schemeClr>
              </a:solidFill>
              <a:latin typeface="Mongolian Baiti" panose="03000500000000000000" pitchFamily="66" charset="0"/>
              <a:cs typeface="Mongolian Baiti" panose="03000500000000000000" pitchFamily="66" charset="0"/>
            </a:endParaRPr>
          </a:p>
          <a:p>
            <a:endParaRPr lang="en-US" dirty="0"/>
          </a:p>
        </p:txBody>
      </p:sp>
    </p:spTree>
    <p:extLst>
      <p:ext uri="{BB962C8B-B14F-4D97-AF65-F5344CB8AC3E}">
        <p14:creationId xmlns:p14="http://schemas.microsoft.com/office/powerpoint/2010/main" val="3025559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6250" y="800100"/>
            <a:ext cx="7667625" cy="4648200"/>
          </a:xfrm>
          <a:prstGeom prst="rect">
            <a:avLst/>
          </a:prstGeom>
          <a:noFill/>
        </p:spPr>
        <p:txBody>
          <a:bodyPr wrap="square" rtlCol="0">
            <a:spAutoFit/>
          </a:bodyPr>
          <a:lstStyle/>
          <a:p>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6250" y="1019175"/>
            <a:ext cx="7903875" cy="5267325"/>
          </a:xfrm>
          <a:prstGeom prst="rect">
            <a:avLst/>
          </a:prstGeom>
        </p:spPr>
      </p:pic>
    </p:spTree>
    <p:extLst>
      <p:ext uri="{BB962C8B-B14F-4D97-AF65-F5344CB8AC3E}">
        <p14:creationId xmlns:p14="http://schemas.microsoft.com/office/powerpoint/2010/main" val="3063358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05380" y="766619"/>
            <a:ext cx="8026400" cy="5033818"/>
          </a:xfrm>
          <a:prstGeom prst="rect">
            <a:avLst/>
          </a:prstGeom>
          <a:solidFill>
            <a:schemeClr val="tx2"/>
          </a:solidFill>
        </p:spPr>
        <p:txBody>
          <a:bodyPr wrap="square" rtlCol="0">
            <a:spAutoFit/>
          </a:bodyPr>
          <a:lstStyle/>
          <a:p>
            <a:endParaRPr lang="en-US" dirty="0"/>
          </a:p>
        </p:txBody>
      </p:sp>
      <p:sp>
        <p:nvSpPr>
          <p:cNvPr id="2" name="TextBox 1"/>
          <p:cNvSpPr txBox="1"/>
          <p:nvPr/>
        </p:nvSpPr>
        <p:spPr>
          <a:xfrm>
            <a:off x="4420752" y="1301462"/>
            <a:ext cx="6795655" cy="3964132"/>
          </a:xfrm>
          <a:prstGeom prst="rect">
            <a:avLst/>
          </a:prstGeom>
          <a:blipFill>
            <a:blip r:embed="rId2" cstate="screen">
              <a:extLst>
                <a:ext uri="{28A0092B-C50C-407E-A947-70E740481C1C}">
                  <a14:useLocalDpi xmlns:a14="http://schemas.microsoft.com/office/drawing/2010/main"/>
                </a:ext>
              </a:extLst>
            </a:blip>
            <a:srcRect/>
            <a:stretch>
              <a:fillRect l="-30868" t="-48272" r="-25976" b="-17194"/>
            </a:stretch>
          </a:blipFill>
        </p:spPr>
        <p:txBody>
          <a:bodyPr wrap="square" rtlCol="0">
            <a:spAutoFit/>
          </a:bodyPr>
          <a:lstStyle/>
          <a:p>
            <a:endParaRPr lang="en-US" dirty="0"/>
          </a:p>
        </p:txBody>
      </p:sp>
      <p:sp>
        <p:nvSpPr>
          <p:cNvPr id="3" name="TextBox 2"/>
          <p:cNvSpPr txBox="1"/>
          <p:nvPr/>
        </p:nvSpPr>
        <p:spPr>
          <a:xfrm>
            <a:off x="618838" y="1667701"/>
            <a:ext cx="3186542" cy="3231654"/>
          </a:xfrm>
          <a:prstGeom prst="rect">
            <a:avLst/>
          </a:prstGeom>
          <a:noFill/>
          <a:ln w="38100">
            <a:solidFill>
              <a:schemeClr val="bg2">
                <a:lumMod val="25000"/>
              </a:schemeClr>
            </a:solidFill>
          </a:ln>
          <a:effectLst>
            <a:glow rad="63500">
              <a:schemeClr val="accent2">
                <a:satMod val="175000"/>
                <a:alpha val="40000"/>
              </a:schemeClr>
            </a:glow>
          </a:effectLst>
        </p:spPr>
        <p:txBody>
          <a:bodyPr wrap="square" rtlCol="0">
            <a:spAutoFit/>
          </a:bodyPr>
          <a:lstStyle/>
          <a:p>
            <a:r>
              <a:rPr lang="en-US" sz="2800" dirty="0">
                <a:solidFill>
                  <a:schemeClr val="bg2">
                    <a:lumMod val="25000"/>
                  </a:schemeClr>
                </a:solidFill>
                <a:latin typeface="Mongolian Baiti" panose="03000500000000000000" pitchFamily="66" charset="0"/>
                <a:cs typeface="Mongolian Baiti" panose="03000500000000000000" pitchFamily="66" charset="0"/>
              </a:rPr>
              <a:t>“</a:t>
            </a:r>
            <a:r>
              <a:rPr lang="en-US" sz="2800" dirty="0" err="1">
                <a:solidFill>
                  <a:schemeClr val="bg2">
                    <a:lumMod val="25000"/>
                  </a:schemeClr>
                </a:solidFill>
                <a:latin typeface="Mongolian Baiti" panose="03000500000000000000" pitchFamily="66" charset="0"/>
                <a:cs typeface="Mongolian Baiti" panose="03000500000000000000" pitchFamily="66" charset="0"/>
              </a:rPr>
              <a:t>Localised</a:t>
            </a:r>
            <a:r>
              <a:rPr lang="en-US" sz="2800" dirty="0">
                <a:solidFill>
                  <a:schemeClr val="bg2">
                    <a:lumMod val="25000"/>
                  </a:schemeClr>
                </a:solidFill>
                <a:latin typeface="Mongolian Baiti" panose="03000500000000000000" pitchFamily="66" charset="0"/>
                <a:cs typeface="Mongolian Baiti" panose="03000500000000000000" pitchFamily="66" charset="0"/>
              </a:rPr>
              <a:t> unrest possible in July-August during marching season; avoid all associated public gatherings”</a:t>
            </a:r>
          </a:p>
          <a:p>
            <a:endParaRPr lang="en-US" dirty="0">
              <a:solidFill>
                <a:schemeClr val="bg2">
                  <a:lumMod val="25000"/>
                </a:schemeClr>
              </a:solidFill>
              <a:latin typeface="Mongolian Baiti" panose="03000500000000000000" pitchFamily="66" charset="0"/>
              <a:cs typeface="Mongolian Baiti" panose="03000500000000000000" pitchFamily="66" charset="0"/>
            </a:endParaRPr>
          </a:p>
          <a:p>
            <a:r>
              <a:rPr lang="en-US" dirty="0">
                <a:solidFill>
                  <a:schemeClr val="bg2">
                    <a:lumMod val="25000"/>
                  </a:schemeClr>
                </a:solidFill>
                <a:latin typeface="Mongolian Baiti" panose="03000500000000000000" pitchFamily="66" charset="0"/>
                <a:cs typeface="Mongolian Baiti" panose="03000500000000000000" pitchFamily="66" charset="0"/>
              </a:rPr>
              <a:t>(Travel Security Online)</a:t>
            </a:r>
            <a:endParaRPr lang="en-US" sz="2800" dirty="0">
              <a:solidFill>
                <a:schemeClr val="bg2">
                  <a:lumMod val="25000"/>
                </a:schemeClr>
              </a:solidFill>
              <a:latin typeface="Mongolian Baiti" panose="03000500000000000000" pitchFamily="66" charset="0"/>
              <a:cs typeface="Mongolian Baiti" panose="03000500000000000000" pitchFamily="66" charset="0"/>
            </a:endParaRPr>
          </a:p>
        </p:txBody>
      </p:sp>
    </p:spTree>
    <p:extLst>
      <p:ext uri="{BB962C8B-B14F-4D97-AF65-F5344CB8AC3E}">
        <p14:creationId xmlns:p14="http://schemas.microsoft.com/office/powerpoint/2010/main" val="2802078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l="11667" t="71250" r="5313"/>
          <a:stretch/>
        </p:blipFill>
        <p:spPr>
          <a:xfrm>
            <a:off x="390525" y="2256442"/>
            <a:ext cx="11410949" cy="2362200"/>
          </a:xfrm>
          <a:prstGeom prst="rect">
            <a:avLst/>
          </a:prstGeom>
          <a:effectLst>
            <a:outerShdw blurRad="50800" dist="38100" dir="8100000" algn="tr" rotWithShape="0">
              <a:prstClr val="black">
                <a:alpha val="40000"/>
              </a:prstClr>
            </a:outerShdw>
          </a:effectLst>
          <a:scene3d>
            <a:camera prst="orthographicFront"/>
            <a:lightRig rig="threePt" dir="t"/>
          </a:scene3d>
          <a:sp3d>
            <a:bevelT w="165100" prst="coolSlant"/>
          </a:sp3d>
        </p:spPr>
      </p:pic>
      <p:sp>
        <p:nvSpPr>
          <p:cNvPr id="3" name="TextBox 2"/>
          <p:cNvSpPr txBox="1"/>
          <p:nvPr/>
        </p:nvSpPr>
        <p:spPr>
          <a:xfrm>
            <a:off x="390526" y="438149"/>
            <a:ext cx="11410948" cy="1569660"/>
          </a:xfrm>
          <a:prstGeom prst="rect">
            <a:avLst/>
          </a:prstGeom>
          <a:noFill/>
        </p:spPr>
        <p:txBody>
          <a:bodyPr wrap="square" rtlCol="0">
            <a:spAutoFit/>
          </a:bodyPr>
          <a:lstStyle/>
          <a:p>
            <a:pPr marL="457200" indent="-457200">
              <a:buFont typeface="Wingdings" panose="05000000000000000000" pitchFamily="2" charset="2"/>
              <a:buChar char="v"/>
            </a:pPr>
            <a:r>
              <a:rPr lang="en-US" sz="3200" dirty="0">
                <a:solidFill>
                  <a:schemeClr val="bg2">
                    <a:lumMod val="25000"/>
                  </a:schemeClr>
                </a:solidFill>
                <a:latin typeface="Mongolian Baiti" panose="03000500000000000000" pitchFamily="66" charset="0"/>
                <a:cs typeface="Mongolian Baiti" panose="03000500000000000000" pitchFamily="66" charset="0"/>
              </a:rPr>
              <a:t>“Well, if we don’t, the other side is going to take over”</a:t>
            </a:r>
          </a:p>
          <a:p>
            <a:pPr marL="457200" indent="-457200">
              <a:buFont typeface="Wingdings" panose="05000000000000000000" pitchFamily="2" charset="2"/>
              <a:buChar char="v"/>
            </a:pPr>
            <a:r>
              <a:rPr lang="en-US" sz="3200" dirty="0">
                <a:solidFill>
                  <a:schemeClr val="bg2">
                    <a:lumMod val="25000"/>
                  </a:schemeClr>
                </a:solidFill>
                <a:latin typeface="Mongolian Baiti" panose="03000500000000000000" pitchFamily="66" charset="0"/>
                <a:cs typeface="Mongolian Baiti" panose="03000500000000000000" pitchFamily="66" charset="0"/>
              </a:rPr>
              <a:t>“Conflict hasn’t changed, to be honest with you” </a:t>
            </a:r>
          </a:p>
          <a:p>
            <a:r>
              <a:rPr lang="en-US" sz="3200" dirty="0">
                <a:solidFill>
                  <a:schemeClr val="bg2">
                    <a:lumMod val="25000"/>
                  </a:schemeClr>
                </a:solidFill>
                <a:latin typeface="Mongolian Baiti" panose="03000500000000000000" pitchFamily="66" charset="0"/>
                <a:cs typeface="Mongolian Baiti" panose="03000500000000000000" pitchFamily="66" charset="0"/>
              </a:rPr>
              <a:t>	(“Peace in Northern Ireland…”)</a:t>
            </a:r>
          </a:p>
        </p:txBody>
      </p:sp>
      <p:sp>
        <p:nvSpPr>
          <p:cNvPr id="4" name="TextBox 3"/>
          <p:cNvSpPr txBox="1"/>
          <p:nvPr/>
        </p:nvSpPr>
        <p:spPr>
          <a:xfrm>
            <a:off x="390525" y="4933950"/>
            <a:ext cx="9734550" cy="1569660"/>
          </a:xfrm>
          <a:prstGeom prst="rect">
            <a:avLst/>
          </a:prstGeom>
          <a:noFill/>
        </p:spPr>
        <p:txBody>
          <a:bodyPr wrap="square" rtlCol="0">
            <a:spAutoFit/>
          </a:bodyPr>
          <a:lstStyle/>
          <a:p>
            <a:pPr marL="457200" indent="-457200">
              <a:buFont typeface="Wingdings" panose="05000000000000000000" pitchFamily="2" charset="2"/>
              <a:buChar char="v"/>
            </a:pPr>
            <a:r>
              <a:rPr lang="en-US" sz="3200" dirty="0">
                <a:solidFill>
                  <a:schemeClr val="bg2">
                    <a:lumMod val="25000"/>
                  </a:schemeClr>
                </a:solidFill>
                <a:latin typeface="Mongolian Baiti" panose="03000500000000000000" pitchFamily="66" charset="0"/>
                <a:cs typeface="Mongolian Baiti" panose="03000500000000000000" pitchFamily="66" charset="0"/>
              </a:rPr>
              <a:t>“I think it’s totally illegitimate to use any means of violence to protest or to express opposition to someone else’s culture.” (“Peace in Northern Ireland…)</a:t>
            </a:r>
          </a:p>
        </p:txBody>
      </p:sp>
    </p:spTree>
    <p:extLst>
      <p:ext uri="{BB962C8B-B14F-4D97-AF65-F5344CB8AC3E}">
        <p14:creationId xmlns:p14="http://schemas.microsoft.com/office/powerpoint/2010/main" val="370810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8625" y="419100"/>
            <a:ext cx="8286750" cy="5984348"/>
          </a:xfrm>
          <a:prstGeom prst="rect">
            <a:avLst/>
          </a:prstGeom>
          <a:ln>
            <a:noFill/>
          </a:ln>
          <a:effectLst>
            <a:softEdge rad="112500"/>
          </a:effectLst>
        </p:spPr>
      </p:pic>
      <p:sp>
        <p:nvSpPr>
          <p:cNvPr id="5" name="TextBox 4"/>
          <p:cNvSpPr txBox="1"/>
          <p:nvPr/>
        </p:nvSpPr>
        <p:spPr>
          <a:xfrm>
            <a:off x="8953500" y="581025"/>
            <a:ext cx="2924175" cy="5324535"/>
          </a:xfrm>
          <a:prstGeom prst="rect">
            <a:avLst/>
          </a:prstGeom>
          <a:noFill/>
        </p:spPr>
        <p:txBody>
          <a:bodyPr wrap="square" rtlCol="0">
            <a:spAutoFit/>
          </a:bodyPr>
          <a:lstStyle/>
          <a:p>
            <a:r>
              <a:rPr lang="en-US" sz="4400" dirty="0">
                <a:solidFill>
                  <a:schemeClr val="bg2">
                    <a:lumMod val="25000"/>
                  </a:schemeClr>
                </a:solidFill>
                <a:latin typeface="Mongolian Baiti" panose="03000500000000000000" pitchFamily="66" charset="0"/>
                <a:cs typeface="Mongolian Baiti" panose="03000500000000000000" pitchFamily="66" charset="0"/>
              </a:rPr>
              <a:t>Cultural Center</a:t>
            </a:r>
          </a:p>
          <a:p>
            <a:pPr marL="571500" indent="-571500">
              <a:buFont typeface="Wingdings" panose="05000000000000000000" pitchFamily="2" charset="2"/>
              <a:buChar char="v"/>
            </a:pPr>
            <a:r>
              <a:rPr lang="en-US" sz="3600" dirty="0">
                <a:solidFill>
                  <a:schemeClr val="bg2">
                    <a:lumMod val="25000"/>
                  </a:schemeClr>
                </a:solidFill>
                <a:latin typeface="Mongolian Baiti" panose="03000500000000000000" pitchFamily="66" charset="0"/>
                <a:cs typeface="Mongolian Baiti" panose="03000500000000000000" pitchFamily="66" charset="0"/>
              </a:rPr>
              <a:t>A conflict “bubbling under the surface” of society (Finley-Bowman)</a:t>
            </a:r>
          </a:p>
        </p:txBody>
      </p:sp>
    </p:spTree>
    <p:extLst>
      <p:ext uri="{BB962C8B-B14F-4D97-AF65-F5344CB8AC3E}">
        <p14:creationId xmlns:p14="http://schemas.microsoft.com/office/powerpoint/2010/main" val="1646903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6434016" y="1086829"/>
            <a:ext cx="5924061" cy="4618892"/>
          </a:xfrm>
          <a:prstGeom prst="rect">
            <a:avLst/>
          </a:prstGeom>
          <a:ln>
            <a:noFill/>
          </a:ln>
          <a:effectLst>
            <a:softEdge rad="112500"/>
          </a:effectLst>
        </p:spPr>
      </p:pic>
      <p:sp>
        <p:nvSpPr>
          <p:cNvPr id="5" name="TextBox 4"/>
          <p:cNvSpPr txBox="1"/>
          <p:nvPr/>
        </p:nvSpPr>
        <p:spPr>
          <a:xfrm>
            <a:off x="597877" y="773723"/>
            <a:ext cx="5908431" cy="5509200"/>
          </a:xfrm>
          <a:prstGeom prst="rect">
            <a:avLst/>
          </a:prstGeom>
          <a:noFill/>
        </p:spPr>
        <p:txBody>
          <a:bodyPr wrap="square" rtlCol="0">
            <a:spAutoFit/>
          </a:bodyPr>
          <a:lstStyle/>
          <a:p>
            <a:pPr algn="ctr"/>
            <a:r>
              <a:rPr lang="en-US" sz="4400" dirty="0">
                <a:solidFill>
                  <a:schemeClr val="bg2">
                    <a:lumMod val="25000"/>
                  </a:schemeClr>
                </a:solidFill>
                <a:latin typeface="Mongolian Baiti" panose="03000500000000000000" pitchFamily="66" charset="0"/>
                <a:cs typeface="Mongolian Baiti" panose="03000500000000000000" pitchFamily="66" charset="0"/>
              </a:rPr>
              <a:t>Derry</a:t>
            </a:r>
          </a:p>
          <a:p>
            <a:pPr algn="ctr"/>
            <a:r>
              <a:rPr lang="en-US" sz="4400" dirty="0">
                <a:solidFill>
                  <a:schemeClr val="bg2">
                    <a:lumMod val="25000"/>
                  </a:schemeClr>
                </a:solidFill>
                <a:latin typeface="Mongolian Baiti" panose="03000500000000000000" pitchFamily="66" charset="0"/>
                <a:cs typeface="Mongolian Baiti" panose="03000500000000000000" pitchFamily="66" charset="0"/>
              </a:rPr>
              <a:t>Londonderry</a:t>
            </a:r>
          </a:p>
          <a:p>
            <a:pPr algn="ctr"/>
            <a:r>
              <a:rPr lang="en-US" sz="4400" dirty="0">
                <a:solidFill>
                  <a:schemeClr val="bg2">
                    <a:lumMod val="25000"/>
                  </a:schemeClr>
                </a:solidFill>
                <a:latin typeface="Mongolian Baiti" panose="03000500000000000000" pitchFamily="66" charset="0"/>
                <a:cs typeface="Mongolian Baiti" panose="03000500000000000000" pitchFamily="66" charset="0"/>
              </a:rPr>
              <a:t>Derry-Londonderry</a:t>
            </a:r>
          </a:p>
          <a:p>
            <a:pPr algn="ctr"/>
            <a:r>
              <a:rPr lang="en-US" sz="4400" dirty="0">
                <a:solidFill>
                  <a:schemeClr val="bg2">
                    <a:lumMod val="25000"/>
                  </a:schemeClr>
                </a:solidFill>
                <a:latin typeface="Mongolian Baiti" panose="03000500000000000000" pitchFamily="66" charset="0"/>
                <a:cs typeface="Mongolian Baiti" panose="03000500000000000000" pitchFamily="66" charset="0"/>
              </a:rPr>
              <a:t>The Walled City</a:t>
            </a:r>
          </a:p>
          <a:p>
            <a:pPr algn="ctr"/>
            <a:endParaRPr lang="en-US" sz="4400" dirty="0">
              <a:solidFill>
                <a:schemeClr val="bg2">
                  <a:lumMod val="25000"/>
                </a:schemeClr>
              </a:solidFill>
              <a:latin typeface="Mongolian Baiti" panose="03000500000000000000" pitchFamily="66" charset="0"/>
              <a:cs typeface="Mongolian Baiti" panose="03000500000000000000" pitchFamily="66" charset="0"/>
            </a:endParaRPr>
          </a:p>
          <a:p>
            <a:pPr marL="571500" indent="-571500" algn="ctr">
              <a:buFont typeface="Wingdings" panose="05000000000000000000" pitchFamily="2" charset="2"/>
              <a:buChar char="v"/>
            </a:pPr>
            <a:r>
              <a:rPr lang="en-US" sz="3600" dirty="0">
                <a:solidFill>
                  <a:schemeClr val="bg2">
                    <a:lumMod val="25000"/>
                  </a:schemeClr>
                </a:solidFill>
                <a:latin typeface="Mongolian Baiti" panose="03000500000000000000" pitchFamily="66" charset="0"/>
                <a:cs typeface="Mongolian Baiti" panose="03000500000000000000" pitchFamily="66" charset="0"/>
              </a:rPr>
              <a:t>Where the Troubles began…</a:t>
            </a:r>
          </a:p>
          <a:p>
            <a:pPr marL="571500" indent="-571500" algn="ctr">
              <a:buFont typeface="Wingdings" panose="05000000000000000000" pitchFamily="2" charset="2"/>
              <a:buChar char="v"/>
            </a:pPr>
            <a:endParaRPr lang="en-US" sz="3600" dirty="0">
              <a:solidFill>
                <a:schemeClr val="bg2">
                  <a:lumMod val="25000"/>
                </a:schemeClr>
              </a:solidFill>
              <a:latin typeface="Mongolian Baiti" panose="03000500000000000000" pitchFamily="66" charset="0"/>
              <a:cs typeface="Mongolian Baiti" panose="03000500000000000000" pitchFamily="66" charset="0"/>
            </a:endParaRPr>
          </a:p>
          <a:p>
            <a:pPr algn="ctr"/>
            <a:r>
              <a:rPr lang="en-US" sz="2400" dirty="0">
                <a:solidFill>
                  <a:schemeClr val="bg2">
                    <a:lumMod val="25000"/>
                  </a:schemeClr>
                </a:solidFill>
                <a:latin typeface="Mongolian Baiti" panose="03000500000000000000" pitchFamily="66" charset="0"/>
                <a:cs typeface="Mongolian Baiti" panose="03000500000000000000" pitchFamily="66" charset="0"/>
              </a:rPr>
              <a:t>      (</a:t>
            </a:r>
            <a:r>
              <a:rPr lang="en-US" sz="2400" i="1" dirty="0">
                <a:solidFill>
                  <a:schemeClr val="bg2">
                    <a:lumMod val="25000"/>
                  </a:schemeClr>
                </a:solidFill>
                <a:latin typeface="Mongolian Baiti" panose="03000500000000000000" pitchFamily="66" charset="0"/>
                <a:cs typeface="Mongolian Baiti" panose="03000500000000000000" pitchFamily="66" charset="0"/>
              </a:rPr>
              <a:t>Day the Troubles began</a:t>
            </a:r>
            <a:r>
              <a:rPr lang="en-US" sz="2400" dirty="0">
                <a:solidFill>
                  <a:schemeClr val="bg2">
                    <a:lumMod val="25000"/>
                  </a:schemeClr>
                </a:solidFill>
                <a:latin typeface="Mongolian Baiti" panose="03000500000000000000" pitchFamily="66" charset="0"/>
                <a:cs typeface="Mongolian Baiti" panose="03000500000000000000" pitchFamily="66" charset="0"/>
              </a:rPr>
              <a:t>)</a:t>
            </a:r>
          </a:p>
        </p:txBody>
      </p:sp>
    </p:spTree>
    <p:extLst>
      <p:ext uri="{BB962C8B-B14F-4D97-AF65-F5344CB8AC3E}">
        <p14:creationId xmlns:p14="http://schemas.microsoft.com/office/powerpoint/2010/main" val="3712530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6YsM3be4Z0"/>
          <p:cNvPicPr>
            <a:picLocks noGrp="1" noRot="1" noChangeAspect="1"/>
          </p:cNvPicPr>
          <p:nvPr>
            <p:ph idx="1"/>
            <a:videoFile r:link="rId1"/>
            <p:extLst>
              <p:ext uri="{DAA4B4D4-6D71-4841-9C94-3DE7FCFB9230}">
                <p14:media xmlns:p14="http://schemas.microsoft.com/office/powerpoint/2010/main" r:link="rId2"/>
              </p:ext>
            </p:extLst>
          </p:nvPr>
        </p:nvPicPr>
        <p:blipFill>
          <a:blip r:embed="rId4"/>
          <a:stretch>
            <a:fillRect/>
          </a:stretch>
        </p:blipFill>
        <p:spPr>
          <a:xfrm>
            <a:off x="1125414" y="408416"/>
            <a:ext cx="9824697" cy="5526392"/>
          </a:xfrm>
          <a:prstGeom prst="rect">
            <a:avLst/>
          </a:prstGeom>
        </p:spPr>
      </p:pic>
      <p:sp>
        <p:nvSpPr>
          <p:cNvPr id="10" name="TextBox 9"/>
          <p:cNvSpPr txBox="1"/>
          <p:nvPr/>
        </p:nvSpPr>
        <p:spPr>
          <a:xfrm>
            <a:off x="2419727" y="6106991"/>
            <a:ext cx="7236069" cy="400110"/>
          </a:xfrm>
          <a:prstGeom prst="rect">
            <a:avLst/>
          </a:prstGeom>
          <a:noFill/>
        </p:spPr>
        <p:txBody>
          <a:bodyPr wrap="square" rtlCol="0">
            <a:spAutoFit/>
          </a:bodyPr>
          <a:lstStyle/>
          <a:p>
            <a:pPr algn="ctr"/>
            <a:r>
              <a:rPr lang="en-US" sz="2000" dirty="0">
                <a:solidFill>
                  <a:schemeClr val="bg2">
                    <a:lumMod val="25000"/>
                  </a:schemeClr>
                </a:solidFill>
                <a:latin typeface="Mongolian Baiti" panose="03000500000000000000" pitchFamily="66" charset="0"/>
                <a:cs typeface="Mongolian Baiti" panose="03000500000000000000" pitchFamily="66" charset="0"/>
              </a:rPr>
              <a:t>(Guestbook Project) </a:t>
            </a:r>
          </a:p>
        </p:txBody>
      </p:sp>
    </p:spTree>
    <p:extLst>
      <p:ext uri="{BB962C8B-B14F-4D97-AF65-F5344CB8AC3E}">
        <p14:creationId xmlns:p14="http://schemas.microsoft.com/office/powerpoint/2010/main" val="1655314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a:effectLst/>
        </p:spPr>
      </p:sp>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dpi="0" rotWithShape="1">
            <a:blip r:embed="rId2" cstate="email">
              <a:alphaModFix amt="45000"/>
              <a:duotone>
                <a:schemeClr val="accent1">
                  <a:shade val="45000"/>
                  <a:satMod val="135000"/>
                </a:schemeClr>
                <a:prstClr val="white"/>
              </a:duotone>
              <a:extLst>
                <a:ext uri="{28A0092B-C50C-407E-A947-70E740481C1C}">
                  <a14:useLocalDpi xmlns:a14="http://schemas.microsoft.com/office/drawing/2010/main"/>
                </a:ext>
              </a:extLst>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828372" y="1267730"/>
            <a:ext cx="1567331" cy="645295"/>
            <a:chOff x="5318306" y="1386268"/>
            <a:chExt cx="1567331" cy="645295"/>
          </a:xfrm>
        </p:grpSpPr>
        <p:cxnSp>
          <p:nvCxnSpPr>
            <p:cNvPr id="11" name="Straight Connector 10"/>
            <p:cNvCxnSpPr/>
            <p:nvPr>
              <p:extLst>
                <p:ext uri="{386F3935-93C4-4BCD-93E2-E3B085C9AB24}">
                  <p16:designElem xmlns:p16="http://schemas.microsoft.com/office/powerpoint/2015/main" xmlns=""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extLst>
                <p:ext uri="{386F3935-93C4-4BCD-93E2-E3B085C9AB24}">
                  <p16:designElem xmlns:p16="http://schemas.microsoft.com/office/powerpoint/2015/main" xmlns=""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extLst>
                <p:ext uri="{386F3935-93C4-4BCD-93E2-E3B085C9AB24}">
                  <p16:designElem xmlns:p16="http://schemas.microsoft.com/office/powerpoint/2015/main" xmlns=""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 y="0"/>
            <a:ext cx="12192000" cy="6858000"/>
          </a:xfrm>
          <a:prstGeom prst="rect">
            <a:avLst/>
          </a:prstGeom>
          <a:blipFill dpi="0" rotWithShape="1">
            <a:blip r:embed="rId2" cstate="email">
              <a:alphaModFix amt="45000"/>
              <a:duotone>
                <a:schemeClr val="accent1">
                  <a:shade val="45000"/>
                  <a:satMod val="135000"/>
                </a:schemeClr>
                <a:prstClr val="white"/>
              </a:duotone>
              <a:extLst>
                <a:ext uri="{28A0092B-C50C-407E-A947-70E740481C1C}">
                  <a14:useLocalDpi xmlns:a14="http://schemas.microsoft.com/office/drawing/2010/main"/>
                </a:ext>
              </a:extLst>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91973" y="643464"/>
            <a:ext cx="4143830" cy="5566305"/>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57364" y="806860"/>
            <a:ext cx="3813048" cy="5239512"/>
          </a:xfrm>
          <a:prstGeom prst="rect">
            <a:avLst/>
          </a:prstGeom>
          <a:noFill/>
          <a:ln w="6350" cap="sq" cmpd="sng" algn="ctr">
            <a:solidFill>
              <a:schemeClr val="tx1">
                <a:lumMod val="75000"/>
                <a:lumOff val="25000"/>
              </a:schemeClr>
            </a:solidFill>
            <a:prstDash val="solid"/>
            <a:miter lim="800000"/>
          </a:ln>
          <a:effectLst/>
        </p:spPr>
      </p:sp>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503768" y="640856"/>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618068"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309708"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618068"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66" y="0"/>
            <a:ext cx="675873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557364" y="1369404"/>
            <a:ext cx="3821942" cy="4593565"/>
          </a:xfrm>
          <a:prstGeom prst="rect">
            <a:avLst/>
          </a:prstGeom>
          <a:noFill/>
        </p:spPr>
        <p:txBody>
          <a:bodyPr wrap="square" rtlCol="0">
            <a:spAutoFit/>
          </a:bodyPr>
          <a:lstStyle/>
          <a:p>
            <a:pPr marL="342900" indent="-342900">
              <a:lnSpc>
                <a:spcPct val="150000"/>
              </a:lnSpc>
              <a:buFont typeface="Wingdings" panose="05000000000000000000" pitchFamily="2" charset="2"/>
              <a:buChar char="v"/>
            </a:pPr>
            <a:r>
              <a:rPr lang="en-US" sz="1900" dirty="0">
                <a:solidFill>
                  <a:schemeClr val="bg2">
                    <a:lumMod val="25000"/>
                  </a:schemeClr>
                </a:solidFill>
                <a:latin typeface="Mongolian Baiti" panose="03000500000000000000" pitchFamily="66" charset="0"/>
                <a:cs typeface="Mongolian Baiti" panose="03000500000000000000" pitchFamily="66" charset="0"/>
              </a:rPr>
              <a:t>“Who is who?”    </a:t>
            </a:r>
          </a:p>
          <a:p>
            <a:pPr>
              <a:lnSpc>
                <a:spcPct val="150000"/>
              </a:lnSpc>
            </a:pPr>
            <a:r>
              <a:rPr lang="en-US" sz="1900" dirty="0">
                <a:solidFill>
                  <a:schemeClr val="bg2">
                    <a:lumMod val="25000"/>
                  </a:schemeClr>
                </a:solidFill>
                <a:latin typeface="Mongolian Baiti" panose="03000500000000000000" pitchFamily="66" charset="0"/>
                <a:cs typeface="Mongolian Baiti" panose="03000500000000000000" pitchFamily="66" charset="0"/>
              </a:rPr>
              <a:t>			 </a:t>
            </a:r>
            <a:r>
              <a:rPr lang="en-US" sz="1200" dirty="0">
                <a:solidFill>
                  <a:schemeClr val="bg2">
                    <a:lumMod val="25000"/>
                  </a:schemeClr>
                </a:solidFill>
                <a:latin typeface="Mongolian Baiti" panose="03000500000000000000" pitchFamily="66" charset="0"/>
                <a:cs typeface="Mongolian Baiti" panose="03000500000000000000" pitchFamily="66" charset="0"/>
              </a:rPr>
              <a:t>(Guestbook Project 0:00-1:50)</a:t>
            </a:r>
          </a:p>
          <a:p>
            <a:pPr marL="285750" indent="-285750">
              <a:lnSpc>
                <a:spcPct val="150000"/>
              </a:lnSpc>
              <a:buFont typeface="Wingdings" panose="05000000000000000000" pitchFamily="2" charset="2"/>
              <a:buChar char="v"/>
            </a:pPr>
            <a:r>
              <a:rPr lang="en-US" sz="1900" dirty="0">
                <a:solidFill>
                  <a:schemeClr val="bg2">
                    <a:lumMod val="25000"/>
                  </a:schemeClr>
                </a:solidFill>
                <a:latin typeface="Mongolian Baiti" panose="03000500000000000000" pitchFamily="66" charset="0"/>
                <a:cs typeface="Mongolian Baiti" panose="03000500000000000000" pitchFamily="66" charset="0"/>
              </a:rPr>
              <a:t>“You look normal” </a:t>
            </a:r>
          </a:p>
          <a:p>
            <a:pPr>
              <a:lnSpc>
                <a:spcPct val="150000"/>
              </a:lnSpc>
            </a:pPr>
            <a:r>
              <a:rPr lang="en-US" sz="1200" dirty="0">
                <a:solidFill>
                  <a:schemeClr val="bg2">
                    <a:lumMod val="25000"/>
                  </a:schemeClr>
                </a:solidFill>
                <a:latin typeface="Mongolian Baiti" panose="03000500000000000000" pitchFamily="66" charset="0"/>
                <a:cs typeface="Mongolian Baiti" panose="03000500000000000000" pitchFamily="66" charset="0"/>
              </a:rPr>
              <a:t>			(Guestbook Project 2:35)</a:t>
            </a:r>
          </a:p>
          <a:p>
            <a:pPr marL="285750" indent="-285750">
              <a:lnSpc>
                <a:spcPct val="150000"/>
              </a:lnSpc>
              <a:buFont typeface="Wingdings" panose="05000000000000000000" pitchFamily="2" charset="2"/>
              <a:buChar char="v"/>
            </a:pPr>
            <a:r>
              <a:rPr lang="en-US" sz="1900" dirty="0">
                <a:solidFill>
                  <a:schemeClr val="bg2">
                    <a:lumMod val="25000"/>
                  </a:schemeClr>
                </a:solidFill>
                <a:latin typeface="Mongolian Baiti" panose="03000500000000000000" pitchFamily="66" charset="0"/>
                <a:cs typeface="Mongolian Baiti" panose="03000500000000000000" pitchFamily="66" charset="0"/>
              </a:rPr>
              <a:t>Walk along the wall </a:t>
            </a:r>
          </a:p>
          <a:p>
            <a:pPr>
              <a:lnSpc>
                <a:spcPct val="150000"/>
              </a:lnSpc>
            </a:pPr>
            <a:r>
              <a:rPr lang="en-US" sz="1200" dirty="0">
                <a:solidFill>
                  <a:schemeClr val="bg2">
                    <a:lumMod val="25000"/>
                  </a:schemeClr>
                </a:solidFill>
                <a:latin typeface="Mongolian Baiti" panose="03000500000000000000" pitchFamily="66" charset="0"/>
                <a:cs typeface="Mongolian Baiti" panose="03000500000000000000" pitchFamily="66" charset="0"/>
              </a:rPr>
              <a:t>			(Guestbook Project 3:30)</a:t>
            </a:r>
          </a:p>
          <a:p>
            <a:pPr marL="285750" indent="-285750">
              <a:lnSpc>
                <a:spcPct val="150000"/>
              </a:lnSpc>
              <a:buFont typeface="Wingdings" panose="05000000000000000000" pitchFamily="2" charset="2"/>
              <a:buChar char="v"/>
            </a:pPr>
            <a:r>
              <a:rPr lang="en-US" sz="1900" dirty="0">
                <a:solidFill>
                  <a:schemeClr val="bg2">
                    <a:lumMod val="25000"/>
                  </a:schemeClr>
                </a:solidFill>
                <a:latin typeface="Mongolian Baiti" panose="03000500000000000000" pitchFamily="66" charset="0"/>
                <a:cs typeface="Mongolian Baiti" panose="03000500000000000000" pitchFamily="66" charset="0"/>
              </a:rPr>
              <a:t>“I’m not from a different country”</a:t>
            </a:r>
          </a:p>
          <a:p>
            <a:pPr>
              <a:lnSpc>
                <a:spcPct val="150000"/>
              </a:lnSpc>
            </a:pPr>
            <a:r>
              <a:rPr lang="en-US" sz="1900" dirty="0">
                <a:solidFill>
                  <a:schemeClr val="bg2">
                    <a:lumMod val="25000"/>
                  </a:schemeClr>
                </a:solidFill>
                <a:latin typeface="Mongolian Baiti" panose="03000500000000000000" pitchFamily="66" charset="0"/>
                <a:cs typeface="Mongolian Baiti" panose="03000500000000000000" pitchFamily="66" charset="0"/>
              </a:rPr>
              <a:t>			</a:t>
            </a:r>
            <a:r>
              <a:rPr lang="en-US" sz="1200" dirty="0">
                <a:solidFill>
                  <a:schemeClr val="bg2">
                    <a:lumMod val="25000"/>
                  </a:schemeClr>
                </a:solidFill>
                <a:latin typeface="Mongolian Baiti" panose="03000500000000000000" pitchFamily="66" charset="0"/>
                <a:cs typeface="Mongolian Baiti" panose="03000500000000000000" pitchFamily="66" charset="0"/>
              </a:rPr>
              <a:t>(Guestbook Project 3:43)</a:t>
            </a:r>
          </a:p>
          <a:p>
            <a:pPr marL="285750" indent="-285750">
              <a:lnSpc>
                <a:spcPct val="150000"/>
              </a:lnSpc>
              <a:buFont typeface="Wingdings" panose="05000000000000000000" pitchFamily="2" charset="2"/>
              <a:buChar char="v"/>
            </a:pPr>
            <a:r>
              <a:rPr lang="en-US" sz="1900" dirty="0">
                <a:solidFill>
                  <a:schemeClr val="bg2">
                    <a:lumMod val="25000"/>
                  </a:schemeClr>
                </a:solidFill>
                <a:latin typeface="Mongolian Baiti" panose="03000500000000000000" pitchFamily="66" charset="0"/>
                <a:cs typeface="Mongolian Baiti" panose="03000500000000000000" pitchFamily="66" charset="0"/>
              </a:rPr>
              <a:t>“These uniforms label us as being different, but what if we combine them?” 	</a:t>
            </a:r>
            <a:r>
              <a:rPr lang="en-US" sz="1200" dirty="0">
                <a:solidFill>
                  <a:schemeClr val="bg2">
                    <a:lumMod val="25000"/>
                  </a:schemeClr>
                </a:solidFill>
                <a:latin typeface="Mongolian Baiti" panose="03000500000000000000" pitchFamily="66" charset="0"/>
                <a:cs typeface="Mongolian Baiti" panose="03000500000000000000" pitchFamily="66" charset="0"/>
              </a:rPr>
              <a:t>(Guestbook Project 4:45)                 </a:t>
            </a:r>
            <a:endParaRPr lang="en-US" dirty="0">
              <a:solidFill>
                <a:schemeClr val="bg2">
                  <a:lumMod val="25000"/>
                </a:schemeClr>
              </a:solidFill>
              <a:latin typeface="Mongolian Baiti" panose="03000500000000000000" pitchFamily="66" charset="0"/>
              <a:cs typeface="Mongolian Baiti" panose="03000500000000000000" pitchFamily="66" charset="0"/>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4900" y="2609556"/>
            <a:ext cx="5511830" cy="4133873"/>
          </a:xfrm>
          <a:prstGeom prst="rect">
            <a:avLst/>
          </a:prstGeom>
        </p:spPr>
      </p:pic>
      <p:pic>
        <p:nvPicPr>
          <p:cNvPr id="25" name="Picture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57748" y="584360"/>
            <a:ext cx="4224236" cy="3227161"/>
          </a:xfrm>
          <a:prstGeom prst="rect">
            <a:avLst/>
          </a:prstGeom>
        </p:spPr>
      </p:pic>
      <p:sp>
        <p:nvSpPr>
          <p:cNvPr id="26" name="TextBox 25"/>
          <p:cNvSpPr txBox="1"/>
          <p:nvPr/>
        </p:nvSpPr>
        <p:spPr>
          <a:xfrm>
            <a:off x="3532115" y="227710"/>
            <a:ext cx="3089425" cy="2123658"/>
          </a:xfrm>
          <a:prstGeom prst="rect">
            <a:avLst/>
          </a:prstGeom>
          <a:solidFill>
            <a:schemeClr val="bg2"/>
          </a:solidFill>
          <a:scene3d>
            <a:camera prst="orthographicFront"/>
            <a:lightRig rig="threePt" dir="t"/>
          </a:scene3d>
          <a:sp3d>
            <a:bevelT w="165100" prst="coolSlant"/>
          </a:sp3d>
        </p:spPr>
        <p:txBody>
          <a:bodyPr wrap="square" rtlCol="0">
            <a:spAutoFit/>
          </a:bodyPr>
          <a:lstStyle/>
          <a:p>
            <a:pPr algn="ctr"/>
            <a:r>
              <a:rPr lang="en-US" sz="4400" dirty="0">
                <a:solidFill>
                  <a:schemeClr val="bg2">
                    <a:lumMod val="25000"/>
                  </a:schemeClr>
                </a:solidFill>
                <a:latin typeface="Mongolian Baiti" panose="03000500000000000000" pitchFamily="66" charset="0"/>
                <a:cs typeface="Mongolian Baiti" panose="03000500000000000000" pitchFamily="66" charset="0"/>
              </a:rPr>
              <a:t>Religion </a:t>
            </a:r>
          </a:p>
          <a:p>
            <a:pPr algn="ctr"/>
            <a:r>
              <a:rPr lang="en-US" sz="4400" dirty="0">
                <a:solidFill>
                  <a:schemeClr val="bg2">
                    <a:lumMod val="25000"/>
                  </a:schemeClr>
                </a:solidFill>
                <a:latin typeface="Mongolian Baiti" panose="03000500000000000000" pitchFamily="66" charset="0"/>
                <a:cs typeface="Mongolian Baiti" panose="03000500000000000000" pitchFamily="66" charset="0"/>
              </a:rPr>
              <a:t>&amp; </a:t>
            </a:r>
          </a:p>
          <a:p>
            <a:pPr algn="ctr"/>
            <a:r>
              <a:rPr lang="en-US" sz="4400" dirty="0">
                <a:solidFill>
                  <a:schemeClr val="bg2">
                    <a:lumMod val="25000"/>
                  </a:schemeClr>
                </a:solidFill>
                <a:latin typeface="Mongolian Baiti" panose="03000500000000000000" pitchFamily="66" charset="0"/>
                <a:cs typeface="Mongolian Baiti" panose="03000500000000000000" pitchFamily="66" charset="0"/>
              </a:rPr>
              <a:t>Division</a:t>
            </a:r>
          </a:p>
        </p:txBody>
      </p:sp>
    </p:spTree>
    <p:extLst>
      <p:ext uri="{BB962C8B-B14F-4D97-AF65-F5344CB8AC3E}">
        <p14:creationId xmlns:p14="http://schemas.microsoft.com/office/powerpoint/2010/main" val="2896822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62075" y="400050"/>
            <a:ext cx="9429750" cy="5991225"/>
          </a:xfrm>
          <a:prstGeom prst="rect">
            <a:avLst/>
          </a:prstGeom>
          <a:blipFill>
            <a:blip r:embed="rId2"/>
            <a:stretch>
              <a:fillRect/>
            </a:stretch>
          </a:blipFill>
        </p:spPr>
        <p:txBody>
          <a:bodyPr wrap="square" rtlCol="0">
            <a:spAutoFit/>
          </a:bodyPr>
          <a:lstStyle/>
          <a:p>
            <a:endParaRPr lang="en-US" dirty="0"/>
          </a:p>
        </p:txBody>
      </p:sp>
      <p:sp>
        <p:nvSpPr>
          <p:cNvPr id="4" name="TextBox 3"/>
          <p:cNvSpPr txBox="1"/>
          <p:nvPr/>
        </p:nvSpPr>
        <p:spPr>
          <a:xfrm>
            <a:off x="3057525" y="400050"/>
            <a:ext cx="4562475" cy="2277547"/>
          </a:xfrm>
          <a:prstGeom prst="rect">
            <a:avLst/>
          </a:prstGeom>
          <a:noFill/>
        </p:spPr>
        <p:txBody>
          <a:bodyPr wrap="square" rtlCol="0">
            <a:spAutoFit/>
          </a:bodyPr>
          <a:lstStyle/>
          <a:p>
            <a:r>
              <a:rPr lang="en-US" sz="4000" dirty="0">
                <a:solidFill>
                  <a:schemeClr val="bg2">
                    <a:lumMod val="25000"/>
                  </a:schemeClr>
                </a:solidFill>
                <a:latin typeface="Mongolian Baiti" panose="03000500000000000000" pitchFamily="66" charset="0"/>
                <a:cs typeface="Mongolian Baiti" panose="03000500000000000000" pitchFamily="66" charset="0"/>
              </a:rPr>
              <a:t>“We live in peace, but we live apart” </a:t>
            </a:r>
          </a:p>
          <a:p>
            <a:endParaRPr lang="en-US" sz="2000" dirty="0">
              <a:solidFill>
                <a:schemeClr val="bg2">
                  <a:lumMod val="25000"/>
                </a:schemeClr>
              </a:solidFill>
              <a:latin typeface="Mongolian Baiti" panose="03000500000000000000" pitchFamily="66" charset="0"/>
              <a:cs typeface="Mongolian Baiti" panose="03000500000000000000" pitchFamily="66" charset="0"/>
            </a:endParaRPr>
          </a:p>
          <a:p>
            <a:r>
              <a:rPr lang="en-US" sz="2000" dirty="0">
                <a:solidFill>
                  <a:schemeClr val="bg2">
                    <a:lumMod val="25000"/>
                  </a:schemeClr>
                </a:solidFill>
                <a:latin typeface="Mongolian Baiti" panose="03000500000000000000" pitchFamily="66" charset="0"/>
                <a:cs typeface="Mongolian Baiti" panose="03000500000000000000" pitchFamily="66" charset="0"/>
              </a:rPr>
              <a:t>	(Guestbook </a:t>
            </a:r>
            <a:r>
              <a:rPr lang="en-US" sz="2400" dirty="0">
                <a:solidFill>
                  <a:schemeClr val="bg2">
                    <a:lumMod val="25000"/>
                  </a:schemeClr>
                </a:solidFill>
                <a:latin typeface="Mongolian Baiti" panose="03000500000000000000" pitchFamily="66" charset="0"/>
                <a:cs typeface="Mongolian Baiti" panose="03000500000000000000" pitchFamily="66" charset="0"/>
              </a:rPr>
              <a:t>Project</a:t>
            </a:r>
            <a:r>
              <a:rPr lang="en-US" sz="2000" dirty="0">
                <a:solidFill>
                  <a:schemeClr val="bg2">
                    <a:lumMod val="25000"/>
                  </a:schemeClr>
                </a:solidFill>
                <a:latin typeface="Mongolian Baiti" panose="03000500000000000000" pitchFamily="66" charset="0"/>
                <a:cs typeface="Mongolian Baiti" panose="03000500000000000000" pitchFamily="66" charset="0"/>
              </a:rPr>
              <a:t> 5:25)</a:t>
            </a:r>
          </a:p>
          <a:p>
            <a:endParaRPr lang="en-US" dirty="0"/>
          </a:p>
        </p:txBody>
      </p:sp>
      <p:sp>
        <p:nvSpPr>
          <p:cNvPr id="5" name="TextBox 4"/>
          <p:cNvSpPr txBox="1"/>
          <p:nvPr/>
        </p:nvSpPr>
        <p:spPr>
          <a:xfrm>
            <a:off x="10434637" y="1371599"/>
            <a:ext cx="714375" cy="4048125"/>
          </a:xfrm>
          <a:prstGeom prst="rect">
            <a:avLst/>
          </a:prstGeom>
          <a:solidFill>
            <a:schemeClr val="bg2">
              <a:lumMod val="75000"/>
            </a:schemeClr>
          </a:solidFill>
          <a:scene3d>
            <a:camera prst="orthographicFront"/>
            <a:lightRig rig="threePt" dir="t"/>
          </a:scene3d>
          <a:sp3d>
            <a:bevelT w="152400" h="50800" prst="softRound"/>
          </a:sp3d>
        </p:spPr>
        <p:txBody>
          <a:bodyPr wrap="square" rtlCol="0">
            <a:spAutoFit/>
          </a:bodyPr>
          <a:lstStyle/>
          <a:p>
            <a:endParaRPr lang="en-US" dirty="0"/>
          </a:p>
        </p:txBody>
      </p:sp>
      <p:sp>
        <p:nvSpPr>
          <p:cNvPr id="6" name="TextBox 5"/>
          <p:cNvSpPr txBox="1"/>
          <p:nvPr/>
        </p:nvSpPr>
        <p:spPr>
          <a:xfrm>
            <a:off x="1004888" y="1371599"/>
            <a:ext cx="714375" cy="4048125"/>
          </a:xfrm>
          <a:prstGeom prst="rect">
            <a:avLst/>
          </a:prstGeom>
          <a:solidFill>
            <a:schemeClr val="bg2">
              <a:lumMod val="75000"/>
            </a:schemeClr>
          </a:solidFill>
          <a:scene3d>
            <a:camera prst="orthographicFront"/>
            <a:lightRig rig="threePt" dir="t"/>
          </a:scene3d>
          <a:sp3d>
            <a:bevelT w="152400" h="50800" prst="softRound"/>
          </a:sp3d>
        </p:spPr>
        <p:txBody>
          <a:bodyPr wrap="square" rtlCol="0">
            <a:spAutoFit/>
          </a:bodyPr>
          <a:lstStyle/>
          <a:p>
            <a:endParaRPr lang="en-US" dirty="0"/>
          </a:p>
        </p:txBody>
      </p:sp>
    </p:spTree>
    <p:extLst>
      <p:ext uri="{BB962C8B-B14F-4D97-AF65-F5344CB8AC3E}">
        <p14:creationId xmlns:p14="http://schemas.microsoft.com/office/powerpoint/2010/main" val="1745602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100" y="417016"/>
            <a:ext cx="11325225" cy="5962650"/>
          </a:xfrm>
          <a:prstGeom prst="rect">
            <a:avLst/>
          </a:prstGeom>
          <a:blipFill>
            <a:blip r:embed="rId2" cstate="screen">
              <a:extLst>
                <a:ext uri="{28A0092B-C50C-407E-A947-70E740481C1C}">
                  <a14:useLocalDpi xmlns:a14="http://schemas.microsoft.com/office/drawing/2010/main"/>
                </a:ext>
              </a:extLst>
            </a:blip>
            <a:stretch>
              <a:fillRect l="-30868" t="-48272" r="-25976" b="-17194"/>
            </a:stretch>
          </a:blipFill>
        </p:spPr>
        <p:txBody>
          <a:bodyPr wrap="square" rtlCol="0">
            <a:spAutoFit/>
          </a:bodyPr>
          <a:lstStyle/>
          <a:p>
            <a:endParaRPr lang="en-US" dirty="0"/>
          </a:p>
        </p:txBody>
      </p:sp>
      <p:sp>
        <p:nvSpPr>
          <p:cNvPr id="3" name="TextBox 2"/>
          <p:cNvSpPr txBox="1"/>
          <p:nvPr/>
        </p:nvSpPr>
        <p:spPr>
          <a:xfrm>
            <a:off x="4772025" y="2524126"/>
            <a:ext cx="2924175" cy="769441"/>
          </a:xfrm>
          <a:prstGeom prst="rect">
            <a:avLst/>
          </a:prstGeom>
          <a:solidFill>
            <a:schemeClr val="bg2"/>
          </a:solidFill>
          <a:effectLst>
            <a:outerShdw blurRad="50800" dist="38100" dir="8100000" algn="tr" rotWithShape="0">
              <a:prstClr val="black">
                <a:alpha val="40000"/>
              </a:prstClr>
            </a:outerShdw>
          </a:effectLst>
          <a:scene3d>
            <a:camera prst="orthographicFront"/>
            <a:lightRig rig="threePt" dir="t"/>
          </a:scene3d>
          <a:sp3d>
            <a:bevelT/>
          </a:sp3d>
        </p:spPr>
        <p:txBody>
          <a:bodyPr wrap="square" rtlCol="0">
            <a:spAutoFit/>
          </a:bodyPr>
          <a:lstStyle/>
          <a:p>
            <a:r>
              <a:rPr lang="en-US" sz="4400" dirty="0">
                <a:solidFill>
                  <a:schemeClr val="bg2">
                    <a:lumMod val="25000"/>
                  </a:schemeClr>
                </a:solidFill>
                <a:latin typeface="Mongolian Baiti" panose="03000500000000000000" pitchFamily="66" charset="0"/>
                <a:cs typeface="Mongolian Baiti" panose="03000500000000000000" pitchFamily="66" charset="0"/>
              </a:rPr>
              <a:t>Segregation</a:t>
            </a:r>
            <a:endParaRPr lang="en-US" dirty="0">
              <a:solidFill>
                <a:schemeClr val="bg2">
                  <a:lumMod val="25000"/>
                </a:schemeClr>
              </a:solidFill>
              <a:latin typeface="Mongolian Baiti" panose="03000500000000000000" pitchFamily="66" charset="0"/>
              <a:cs typeface="Mongolian Baiti" panose="03000500000000000000" pitchFamily="66" charset="0"/>
            </a:endParaRPr>
          </a:p>
        </p:txBody>
      </p:sp>
    </p:spTree>
    <p:extLst>
      <p:ext uri="{BB962C8B-B14F-4D97-AF65-F5344CB8AC3E}">
        <p14:creationId xmlns:p14="http://schemas.microsoft.com/office/powerpoint/2010/main" val="29926577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651</TotalTime>
  <Words>203</Words>
  <Application>Microsoft Macintosh PowerPoint</Application>
  <PresentationFormat>Custom</PresentationFormat>
  <Paragraphs>37</Paragraphs>
  <Slides>10</Slides>
  <Notes>0</Notes>
  <HiddenSlides>0</HiddenSlides>
  <MMClips>1</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Savon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Josie Stommel</dc:creator>
  <cp:lastModifiedBy>cetadmin coehs</cp:lastModifiedBy>
  <cp:revision>64</cp:revision>
  <dcterms:created xsi:type="dcterms:W3CDTF">2016-10-01T18:50:45Z</dcterms:created>
  <dcterms:modified xsi:type="dcterms:W3CDTF">2016-10-19T15:43:19Z</dcterms:modified>
</cp:coreProperties>
</file>