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handoutMasterIdLst>
    <p:handoutMasterId r:id="rId24"/>
  </p:handoutMasterIdLst>
  <p:sldIdLst>
    <p:sldId id="256" r:id="rId2"/>
    <p:sldId id="261" r:id="rId3"/>
    <p:sldId id="268" r:id="rId4"/>
    <p:sldId id="257" r:id="rId5"/>
    <p:sldId id="267" r:id="rId6"/>
    <p:sldId id="258" r:id="rId7"/>
    <p:sldId id="259" r:id="rId8"/>
    <p:sldId id="266" r:id="rId9"/>
    <p:sldId id="260" r:id="rId10"/>
    <p:sldId id="262" r:id="rId11"/>
    <p:sldId id="263" r:id="rId12"/>
    <p:sldId id="264" r:id="rId13"/>
    <p:sldId id="265" r:id="rId14"/>
    <p:sldId id="269" r:id="rId15"/>
    <p:sldId id="270" r:id="rId16"/>
    <p:sldId id="271" r:id="rId17"/>
    <p:sldId id="276" r:id="rId18"/>
    <p:sldId id="272" r:id="rId19"/>
    <p:sldId id="273" r:id="rId20"/>
    <p:sldId id="274" r:id="rId21"/>
    <p:sldId id="27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37" d="100"/>
          <a:sy n="37" d="100"/>
        </p:scale>
        <p:origin x="859"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1CB21E0-1AF8-1340-A121-B5FA7C64D0F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B91025B4-7CFB-364D-9498-ADC856774B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B6B8889-47B4-0448-B0D9-EC7DF644D614}" type="datetimeFigureOut">
              <a:rPr lang="en-US" smtClean="0"/>
              <a:t>5/15/2019</a:t>
            </a:fld>
            <a:endParaRPr lang="en-US"/>
          </a:p>
        </p:txBody>
      </p:sp>
      <p:sp>
        <p:nvSpPr>
          <p:cNvPr id="4" name="Footer Placeholder 3">
            <a:extLst>
              <a:ext uri="{FF2B5EF4-FFF2-40B4-BE49-F238E27FC236}">
                <a16:creationId xmlns:a16="http://schemas.microsoft.com/office/drawing/2014/main" xmlns="" id="{9BA4A63C-9934-B94B-AD6C-5640D314911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1202670B-0995-D949-87E3-B74D03FDC04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B784790-C1E6-F947-AA45-F8D9BCA5D0D8}" type="slidenum">
              <a:rPr lang="en-US" smtClean="0"/>
              <a:t>‹#›</a:t>
            </a:fld>
            <a:endParaRPr lang="en-US"/>
          </a:p>
        </p:txBody>
      </p:sp>
    </p:spTree>
    <p:extLst>
      <p:ext uri="{BB962C8B-B14F-4D97-AF65-F5344CB8AC3E}">
        <p14:creationId xmlns:p14="http://schemas.microsoft.com/office/powerpoint/2010/main" val="2387923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50562E-32EC-A744-A65B-99AB363AD36F}" type="datetimeFigureOut">
              <a:rPr lang="en-US" smtClean="0"/>
              <a:t>5/15/2019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AB0C24-9092-374B-BE1C-675BB9EF713C}" type="slidenum">
              <a:rPr lang="en-US" smtClean="0"/>
              <a:t>‹#›</a:t>
            </a:fld>
            <a:endParaRPr lang="en-US"/>
          </a:p>
        </p:txBody>
      </p:sp>
    </p:spTree>
    <p:extLst>
      <p:ext uri="{BB962C8B-B14F-4D97-AF65-F5344CB8AC3E}">
        <p14:creationId xmlns:p14="http://schemas.microsoft.com/office/powerpoint/2010/main" val="2705435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 Elliott Ingersoll here with Kathie </a:t>
            </a:r>
            <a:r>
              <a:rPr lang="en-US" dirty="0" err="1"/>
              <a:t>MacCluskie</a:t>
            </a:r>
            <a:r>
              <a:rPr lang="en-US" dirty="0"/>
              <a:t> and, much to our surprise, we are now the senior faculty in the counseling programs at Cleveland State University. Welcome to this orientation podcast for part time instructors. At the end of the podcast we will share an alpha-numeric code. Please email me that code at </a:t>
            </a:r>
            <a:r>
              <a:rPr lang="en-US" dirty="0" err="1"/>
              <a:t>r.Ingersoll@csuohio.edu</a:t>
            </a:r>
            <a:r>
              <a:rPr lang="en-US" dirty="0"/>
              <a:t>. This will confirm you have listened to the podcast and we will enter your name in  our parking lottery. Save your receipts from paying for parking and, if you are the winner, present them to me and I will reimburse you for the semester’s parking. We will do one parking lottery each semester for part time instructors. </a:t>
            </a:r>
          </a:p>
        </p:txBody>
      </p:sp>
      <p:sp>
        <p:nvSpPr>
          <p:cNvPr id="4" name="Slide Number Placeholder 3"/>
          <p:cNvSpPr>
            <a:spLocks noGrp="1"/>
          </p:cNvSpPr>
          <p:nvPr>
            <p:ph type="sldNum" sz="quarter" idx="5"/>
          </p:nvPr>
        </p:nvSpPr>
        <p:spPr/>
        <p:txBody>
          <a:bodyPr/>
          <a:lstStyle/>
          <a:p>
            <a:fld id="{C6AB0C24-9092-374B-BE1C-675BB9EF713C}" type="slidenum">
              <a:rPr lang="en-US" smtClean="0"/>
              <a:t>1</a:t>
            </a:fld>
            <a:endParaRPr lang="en-US"/>
          </a:p>
        </p:txBody>
      </p:sp>
    </p:spTree>
    <p:extLst>
      <p:ext uri="{BB962C8B-B14F-4D97-AF65-F5344CB8AC3E}">
        <p14:creationId xmlns:p14="http://schemas.microsoft.com/office/powerpoint/2010/main" val="993359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when you think you’ve seen it  all, some student will set a new record for the bizarre and unusual.</a:t>
            </a:r>
          </a:p>
        </p:txBody>
      </p:sp>
      <p:sp>
        <p:nvSpPr>
          <p:cNvPr id="4" name="Slide Number Placeholder 3"/>
          <p:cNvSpPr>
            <a:spLocks noGrp="1"/>
          </p:cNvSpPr>
          <p:nvPr>
            <p:ph type="sldNum" sz="quarter" idx="5"/>
          </p:nvPr>
        </p:nvSpPr>
        <p:spPr/>
        <p:txBody>
          <a:bodyPr/>
          <a:lstStyle/>
          <a:p>
            <a:fld id="{C6AB0C24-9092-374B-BE1C-675BB9EF713C}" type="slidenum">
              <a:rPr lang="en-US" smtClean="0"/>
              <a:t>7</a:t>
            </a:fld>
            <a:endParaRPr lang="en-US"/>
          </a:p>
        </p:txBody>
      </p:sp>
    </p:spTree>
    <p:extLst>
      <p:ext uri="{BB962C8B-B14F-4D97-AF65-F5344CB8AC3E}">
        <p14:creationId xmlns:p14="http://schemas.microsoft.com/office/powerpoint/2010/main" val="2411659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Accommodations are not carved in stone and sometimes require dialogue with the appropriate office. I will always  be happy to support you in any manner possible should you need help understanding an accommodation.</a:t>
            </a:r>
          </a:p>
        </p:txBody>
      </p:sp>
      <p:sp>
        <p:nvSpPr>
          <p:cNvPr id="4" name="Slide Number Placeholder 3"/>
          <p:cNvSpPr>
            <a:spLocks noGrp="1"/>
          </p:cNvSpPr>
          <p:nvPr>
            <p:ph type="sldNum" sz="quarter" idx="5"/>
          </p:nvPr>
        </p:nvSpPr>
        <p:spPr/>
        <p:txBody>
          <a:bodyPr/>
          <a:lstStyle/>
          <a:p>
            <a:fld id="{C6AB0C24-9092-374B-BE1C-675BB9EF713C}" type="slidenum">
              <a:rPr lang="en-US" smtClean="0"/>
              <a:t>10</a:t>
            </a:fld>
            <a:endParaRPr lang="en-US"/>
          </a:p>
        </p:txBody>
      </p:sp>
    </p:spTree>
    <p:extLst>
      <p:ext uri="{BB962C8B-B14F-4D97-AF65-F5344CB8AC3E}">
        <p14:creationId xmlns:p14="http://schemas.microsoft.com/office/powerpoint/2010/main" val="36805582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A12C83-70A7-B34F-B6F4-53E9D8625435}"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C764C908-85C7-594C-A619-E21C1FBD8C32}" type="slidenum">
              <a:rPr lang="en-US" smtClean="0"/>
              <a:t>‹#›</a:t>
            </a:fld>
            <a:endParaRPr lang="en-US"/>
          </a:p>
        </p:txBody>
      </p:sp>
    </p:spTree>
    <p:extLst>
      <p:ext uri="{BB962C8B-B14F-4D97-AF65-F5344CB8AC3E}">
        <p14:creationId xmlns:p14="http://schemas.microsoft.com/office/powerpoint/2010/main" val="2748091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A12C83-70A7-B34F-B6F4-53E9D8625435}"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C764C908-85C7-594C-A619-E21C1FBD8C32}" type="slidenum">
              <a:rPr lang="en-US" smtClean="0"/>
              <a:t>‹#›</a:t>
            </a:fld>
            <a:endParaRPr lang="en-US"/>
          </a:p>
        </p:txBody>
      </p:sp>
    </p:spTree>
    <p:extLst>
      <p:ext uri="{BB962C8B-B14F-4D97-AF65-F5344CB8AC3E}">
        <p14:creationId xmlns:p14="http://schemas.microsoft.com/office/powerpoint/2010/main" val="2206915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A12C83-70A7-B34F-B6F4-53E9D8625435}"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C764C908-85C7-594C-A619-E21C1FBD8C32}" type="slidenum">
              <a:rPr lang="en-US" smtClean="0"/>
              <a:t>‹#›</a:t>
            </a:fld>
            <a:endParaRPr lang="en-US"/>
          </a:p>
        </p:txBody>
      </p:sp>
    </p:spTree>
    <p:extLst>
      <p:ext uri="{BB962C8B-B14F-4D97-AF65-F5344CB8AC3E}">
        <p14:creationId xmlns:p14="http://schemas.microsoft.com/office/powerpoint/2010/main" val="632738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A12C83-70A7-B34F-B6F4-53E9D8625435}"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C764C908-85C7-594C-A619-E21C1FBD8C32}"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424425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A12C83-70A7-B34F-B6F4-53E9D8625435}"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C764C908-85C7-594C-A619-E21C1FBD8C32}" type="slidenum">
              <a:rPr lang="en-US" smtClean="0"/>
              <a:t>‹#›</a:t>
            </a:fld>
            <a:endParaRPr lang="en-US"/>
          </a:p>
        </p:txBody>
      </p:sp>
    </p:spTree>
    <p:extLst>
      <p:ext uri="{BB962C8B-B14F-4D97-AF65-F5344CB8AC3E}">
        <p14:creationId xmlns:p14="http://schemas.microsoft.com/office/powerpoint/2010/main" val="286071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7A12C83-70A7-B34F-B6F4-53E9D8625435}" type="datetimeFigureOut">
              <a:rPr lang="en-US" smtClean="0"/>
              <a:t>5/15/2019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64C908-85C7-594C-A619-E21C1FBD8C32}" type="slidenum">
              <a:rPr lang="en-US" smtClean="0"/>
              <a:t>‹#›</a:t>
            </a:fld>
            <a:endParaRPr lang="en-US"/>
          </a:p>
        </p:txBody>
      </p:sp>
    </p:spTree>
    <p:extLst>
      <p:ext uri="{BB962C8B-B14F-4D97-AF65-F5344CB8AC3E}">
        <p14:creationId xmlns:p14="http://schemas.microsoft.com/office/powerpoint/2010/main" val="24635490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7A12C83-70A7-B34F-B6F4-53E9D8625435}" type="datetimeFigureOut">
              <a:rPr lang="en-US" smtClean="0"/>
              <a:t>5/15/2019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64C908-85C7-594C-A619-E21C1FBD8C32}" type="slidenum">
              <a:rPr lang="en-US" smtClean="0"/>
              <a:t>‹#›</a:t>
            </a:fld>
            <a:endParaRPr lang="en-US"/>
          </a:p>
        </p:txBody>
      </p:sp>
    </p:spTree>
    <p:extLst>
      <p:ext uri="{BB962C8B-B14F-4D97-AF65-F5344CB8AC3E}">
        <p14:creationId xmlns:p14="http://schemas.microsoft.com/office/powerpoint/2010/main" val="35048650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12C83-70A7-B34F-B6F4-53E9D8625435}"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4C908-85C7-594C-A619-E21C1FBD8C32}" type="slidenum">
              <a:rPr lang="en-US" smtClean="0"/>
              <a:t>‹#›</a:t>
            </a:fld>
            <a:endParaRPr lang="en-US"/>
          </a:p>
        </p:txBody>
      </p:sp>
    </p:spTree>
    <p:extLst>
      <p:ext uri="{BB962C8B-B14F-4D97-AF65-F5344CB8AC3E}">
        <p14:creationId xmlns:p14="http://schemas.microsoft.com/office/powerpoint/2010/main" val="25684552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7A12C83-70A7-B34F-B6F4-53E9D8625435}" type="datetimeFigureOut">
              <a:rPr lang="en-US" smtClean="0"/>
              <a:t>5/15/2019</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C764C908-85C7-594C-A619-E21C1FBD8C32}" type="slidenum">
              <a:rPr lang="en-US" smtClean="0"/>
              <a:t>‹#›</a:t>
            </a:fld>
            <a:endParaRPr lang="en-US"/>
          </a:p>
        </p:txBody>
      </p:sp>
    </p:spTree>
    <p:extLst>
      <p:ext uri="{BB962C8B-B14F-4D97-AF65-F5344CB8AC3E}">
        <p14:creationId xmlns:p14="http://schemas.microsoft.com/office/powerpoint/2010/main" val="888461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12C83-70A7-B34F-B6F4-53E9D8625435}"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4C908-85C7-594C-A619-E21C1FBD8C32}" type="slidenum">
              <a:rPr lang="en-US" smtClean="0"/>
              <a:t>‹#›</a:t>
            </a:fld>
            <a:endParaRPr lang="en-US"/>
          </a:p>
        </p:txBody>
      </p:sp>
    </p:spTree>
    <p:extLst>
      <p:ext uri="{BB962C8B-B14F-4D97-AF65-F5344CB8AC3E}">
        <p14:creationId xmlns:p14="http://schemas.microsoft.com/office/powerpoint/2010/main" val="3692980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A12C83-70A7-B34F-B6F4-53E9D8625435}"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C764C908-85C7-594C-A619-E21C1FBD8C32}" type="slidenum">
              <a:rPr lang="en-US" smtClean="0"/>
              <a:t>‹#›</a:t>
            </a:fld>
            <a:endParaRPr lang="en-US"/>
          </a:p>
        </p:txBody>
      </p:sp>
    </p:spTree>
    <p:extLst>
      <p:ext uri="{BB962C8B-B14F-4D97-AF65-F5344CB8AC3E}">
        <p14:creationId xmlns:p14="http://schemas.microsoft.com/office/powerpoint/2010/main" val="2156465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A12C83-70A7-B34F-B6F4-53E9D8625435}"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4C908-85C7-594C-A619-E21C1FBD8C32}" type="slidenum">
              <a:rPr lang="en-US" smtClean="0"/>
              <a:t>‹#›</a:t>
            </a:fld>
            <a:endParaRPr lang="en-US"/>
          </a:p>
        </p:txBody>
      </p:sp>
    </p:spTree>
    <p:extLst>
      <p:ext uri="{BB962C8B-B14F-4D97-AF65-F5344CB8AC3E}">
        <p14:creationId xmlns:p14="http://schemas.microsoft.com/office/powerpoint/2010/main" val="3169046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A12C83-70A7-B34F-B6F4-53E9D8625435}" type="datetimeFigureOut">
              <a:rPr lang="en-US" smtClean="0"/>
              <a:t>5/15/2019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64C908-85C7-594C-A619-E21C1FBD8C32}" type="slidenum">
              <a:rPr lang="en-US" smtClean="0"/>
              <a:t>‹#›</a:t>
            </a:fld>
            <a:endParaRPr lang="en-US"/>
          </a:p>
        </p:txBody>
      </p:sp>
    </p:spTree>
    <p:extLst>
      <p:ext uri="{BB962C8B-B14F-4D97-AF65-F5344CB8AC3E}">
        <p14:creationId xmlns:p14="http://schemas.microsoft.com/office/powerpoint/2010/main" val="120356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A12C83-70A7-B34F-B6F4-53E9D8625435}" type="datetimeFigureOut">
              <a:rPr lang="en-US" smtClean="0"/>
              <a:t>5/15/2019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64C908-85C7-594C-A619-E21C1FBD8C32}" type="slidenum">
              <a:rPr lang="en-US" smtClean="0"/>
              <a:t>‹#›</a:t>
            </a:fld>
            <a:endParaRPr lang="en-US"/>
          </a:p>
        </p:txBody>
      </p:sp>
    </p:spTree>
    <p:extLst>
      <p:ext uri="{BB962C8B-B14F-4D97-AF65-F5344CB8AC3E}">
        <p14:creationId xmlns:p14="http://schemas.microsoft.com/office/powerpoint/2010/main" val="2284804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7A12C83-70A7-B34F-B6F4-53E9D8625435}" type="datetimeFigureOut">
              <a:rPr lang="en-US" smtClean="0"/>
              <a:t>5/15/2019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64C908-85C7-594C-A619-E21C1FBD8C32}" type="slidenum">
              <a:rPr lang="en-US" smtClean="0"/>
              <a:t>‹#›</a:t>
            </a:fld>
            <a:endParaRPr lang="en-US"/>
          </a:p>
        </p:txBody>
      </p:sp>
    </p:spTree>
    <p:extLst>
      <p:ext uri="{BB962C8B-B14F-4D97-AF65-F5344CB8AC3E}">
        <p14:creationId xmlns:p14="http://schemas.microsoft.com/office/powerpoint/2010/main" val="4176615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A12C83-70A7-B34F-B6F4-53E9D8625435}"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4C908-85C7-594C-A619-E21C1FBD8C32}" type="slidenum">
              <a:rPr lang="en-US" smtClean="0"/>
              <a:t>‹#›</a:t>
            </a:fld>
            <a:endParaRPr lang="en-US"/>
          </a:p>
        </p:txBody>
      </p:sp>
    </p:spTree>
    <p:extLst>
      <p:ext uri="{BB962C8B-B14F-4D97-AF65-F5344CB8AC3E}">
        <p14:creationId xmlns:p14="http://schemas.microsoft.com/office/powerpoint/2010/main" val="1729529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A12C83-70A7-B34F-B6F4-53E9D8625435}"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4C908-85C7-594C-A619-E21C1FBD8C32}" type="slidenum">
              <a:rPr lang="en-US" smtClean="0"/>
              <a:t>‹#›</a:t>
            </a:fld>
            <a:endParaRPr lang="en-US"/>
          </a:p>
        </p:txBody>
      </p:sp>
    </p:spTree>
    <p:extLst>
      <p:ext uri="{BB962C8B-B14F-4D97-AF65-F5344CB8AC3E}">
        <p14:creationId xmlns:p14="http://schemas.microsoft.com/office/powerpoint/2010/main" val="2258871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7A12C83-70A7-B34F-B6F4-53E9D8625435}" type="datetimeFigureOut">
              <a:rPr lang="en-US" smtClean="0"/>
              <a:t>5/15/2019</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C764C908-85C7-594C-A619-E21C1FBD8C32}" type="slidenum">
              <a:rPr lang="en-US" smtClean="0"/>
              <a:t>‹#›</a:t>
            </a:fld>
            <a:endParaRPr lang="en-US"/>
          </a:p>
        </p:txBody>
      </p:sp>
    </p:spTree>
    <p:extLst>
      <p:ext uri="{BB962C8B-B14F-4D97-AF65-F5344CB8AC3E}">
        <p14:creationId xmlns:p14="http://schemas.microsoft.com/office/powerpoint/2010/main" val="353851620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suohio.edu/cehs/casal/internship-information" TargetMode="External"/><Relationship Id="rId2" Type="http://schemas.openxmlformats.org/officeDocument/2006/relationships/hyperlink" Target="https://www.csuohio.edu/cehs/casal/practicum-information" TargetMode="External"/><Relationship Id="rId1" Type="http://schemas.openxmlformats.org/officeDocument/2006/relationships/slideLayout" Target="../slideLayouts/slideLayout2.xml"/><Relationship Id="rId4" Type="http://schemas.openxmlformats.org/officeDocument/2006/relationships/hyperlink" Target="https://www.csuohio.edu/cehs/casal/internship-requirement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4257F1-A7E1-474F-B798-7B73D75752C2}"/>
              </a:ext>
            </a:extLst>
          </p:cNvPr>
          <p:cNvSpPr>
            <a:spLocks noGrp="1"/>
          </p:cNvSpPr>
          <p:nvPr>
            <p:ph type="ctrTitle"/>
          </p:nvPr>
        </p:nvSpPr>
        <p:spPr/>
        <p:txBody>
          <a:bodyPr/>
          <a:lstStyle/>
          <a:p>
            <a:r>
              <a:rPr lang="en-US" sz="3600" dirty="0"/>
              <a:t>Introduction for Part Time Instructors</a:t>
            </a:r>
          </a:p>
        </p:txBody>
      </p:sp>
      <p:sp>
        <p:nvSpPr>
          <p:cNvPr id="3" name="Subtitle 2">
            <a:extLst>
              <a:ext uri="{FF2B5EF4-FFF2-40B4-BE49-F238E27FC236}">
                <a16:creationId xmlns:a16="http://schemas.microsoft.com/office/drawing/2014/main" xmlns="" id="{25DB3830-433A-CE46-8959-4894EB01A979}"/>
              </a:ext>
            </a:extLst>
          </p:cNvPr>
          <p:cNvSpPr>
            <a:spLocks noGrp="1"/>
          </p:cNvSpPr>
          <p:nvPr>
            <p:ph type="subTitle" idx="1"/>
          </p:nvPr>
        </p:nvSpPr>
        <p:spPr/>
        <p:txBody>
          <a:bodyPr/>
          <a:lstStyle/>
          <a:p>
            <a:r>
              <a:rPr lang="en-US" dirty="0"/>
              <a:t>Counseling Programs at Cleveland State University</a:t>
            </a:r>
          </a:p>
        </p:txBody>
      </p:sp>
    </p:spTree>
    <p:extLst>
      <p:ext uri="{BB962C8B-B14F-4D97-AF65-F5344CB8AC3E}">
        <p14:creationId xmlns:p14="http://schemas.microsoft.com/office/powerpoint/2010/main" val="752212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0F210C-AE7C-0A48-B3C8-146904317045}"/>
              </a:ext>
            </a:extLst>
          </p:cNvPr>
          <p:cNvSpPr>
            <a:spLocks noGrp="1"/>
          </p:cNvSpPr>
          <p:nvPr>
            <p:ph type="title"/>
          </p:nvPr>
        </p:nvSpPr>
        <p:spPr/>
        <p:txBody>
          <a:bodyPr/>
          <a:lstStyle/>
          <a:p>
            <a:r>
              <a:rPr lang="en-US" dirty="0"/>
              <a:t>OIE and ODS accommodations</a:t>
            </a:r>
          </a:p>
        </p:txBody>
      </p:sp>
      <p:sp>
        <p:nvSpPr>
          <p:cNvPr id="3" name="Content Placeholder 2">
            <a:extLst>
              <a:ext uri="{FF2B5EF4-FFF2-40B4-BE49-F238E27FC236}">
                <a16:creationId xmlns:a16="http://schemas.microsoft.com/office/drawing/2014/main" xmlns="" id="{DE3CFC01-B756-B840-84D4-A7A873AC0801}"/>
              </a:ext>
            </a:extLst>
          </p:cNvPr>
          <p:cNvSpPr>
            <a:spLocks noGrp="1"/>
          </p:cNvSpPr>
          <p:nvPr>
            <p:ph idx="1"/>
          </p:nvPr>
        </p:nvSpPr>
        <p:spPr/>
        <p:txBody>
          <a:bodyPr/>
          <a:lstStyle/>
          <a:p>
            <a:r>
              <a:rPr lang="en-US" dirty="0"/>
              <a:t>If a student has accommodations you will get an email from either the Office of Disability Services or the Office for Institutional Equity. </a:t>
            </a:r>
          </a:p>
          <a:p>
            <a:r>
              <a:rPr lang="en-US" dirty="0"/>
              <a:t>The email will convey the accommodations necessary for the student.</a:t>
            </a:r>
          </a:p>
          <a:p>
            <a:r>
              <a:rPr lang="en-US" dirty="0"/>
              <a:t>Please feel free to consult your academic mentor or the department chairperson if you have any questions about accommodations. </a:t>
            </a:r>
          </a:p>
        </p:txBody>
      </p:sp>
    </p:spTree>
    <p:extLst>
      <p:ext uri="{BB962C8B-B14F-4D97-AF65-F5344CB8AC3E}">
        <p14:creationId xmlns:p14="http://schemas.microsoft.com/office/powerpoint/2010/main" val="2211518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957480-8103-604D-8D7F-A372DE4A1D71}"/>
              </a:ext>
            </a:extLst>
          </p:cNvPr>
          <p:cNvSpPr>
            <a:spLocks noGrp="1"/>
          </p:cNvSpPr>
          <p:nvPr>
            <p:ph type="title"/>
          </p:nvPr>
        </p:nvSpPr>
        <p:spPr/>
        <p:txBody>
          <a:bodyPr/>
          <a:lstStyle/>
          <a:p>
            <a:r>
              <a:rPr lang="en-US" dirty="0"/>
              <a:t>Exams</a:t>
            </a:r>
          </a:p>
        </p:txBody>
      </p:sp>
      <p:sp>
        <p:nvSpPr>
          <p:cNvPr id="3" name="Content Placeholder 2">
            <a:extLst>
              <a:ext uri="{FF2B5EF4-FFF2-40B4-BE49-F238E27FC236}">
                <a16:creationId xmlns:a16="http://schemas.microsoft.com/office/drawing/2014/main" xmlns="" id="{2842C0E8-6111-9940-9F6B-2CB73575E0C1}"/>
              </a:ext>
            </a:extLst>
          </p:cNvPr>
          <p:cNvSpPr>
            <a:spLocks noGrp="1"/>
          </p:cNvSpPr>
          <p:nvPr>
            <p:ph idx="1"/>
          </p:nvPr>
        </p:nvSpPr>
        <p:spPr/>
        <p:txBody>
          <a:bodyPr/>
          <a:lstStyle/>
          <a:p>
            <a:r>
              <a:rPr lang="en-US" dirty="0"/>
              <a:t>We ask that for content courses (versus labs, practica or internships), you administer at least one closed book, closed note, in class exam. </a:t>
            </a:r>
          </a:p>
          <a:p>
            <a:r>
              <a:rPr lang="en-US" dirty="0"/>
              <a:t>Multiple choice exams are useful as they help students prepare for their respective licensure tests (NCE or OAE) which are all multiple choice formats. </a:t>
            </a:r>
          </a:p>
          <a:p>
            <a:r>
              <a:rPr lang="en-US" dirty="0"/>
              <a:t>If you would like assistance to create items that mirror those on the NCE please let us know.</a:t>
            </a:r>
          </a:p>
          <a:p>
            <a:pPr marL="0" indent="0">
              <a:buNone/>
            </a:pPr>
            <a:endParaRPr lang="en-US" dirty="0"/>
          </a:p>
        </p:txBody>
      </p:sp>
    </p:spTree>
    <p:extLst>
      <p:ext uri="{BB962C8B-B14F-4D97-AF65-F5344CB8AC3E}">
        <p14:creationId xmlns:p14="http://schemas.microsoft.com/office/powerpoint/2010/main" val="3939969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947A5B-F96D-0C47-ABA9-C65DFF471055}"/>
              </a:ext>
            </a:extLst>
          </p:cNvPr>
          <p:cNvSpPr>
            <a:spLocks noGrp="1"/>
          </p:cNvSpPr>
          <p:nvPr>
            <p:ph type="title"/>
          </p:nvPr>
        </p:nvSpPr>
        <p:spPr/>
        <p:txBody>
          <a:bodyPr/>
          <a:lstStyle/>
          <a:p>
            <a:r>
              <a:rPr lang="en-US" dirty="0"/>
              <a:t>Curving Exams</a:t>
            </a:r>
          </a:p>
        </p:txBody>
      </p:sp>
      <p:sp>
        <p:nvSpPr>
          <p:cNvPr id="3" name="Content Placeholder 2">
            <a:extLst>
              <a:ext uri="{FF2B5EF4-FFF2-40B4-BE49-F238E27FC236}">
                <a16:creationId xmlns:a16="http://schemas.microsoft.com/office/drawing/2014/main" xmlns="" id="{AC3102C5-6089-E24C-940F-C1E15072A9F7}"/>
              </a:ext>
            </a:extLst>
          </p:cNvPr>
          <p:cNvSpPr>
            <a:spLocks noGrp="1"/>
          </p:cNvSpPr>
          <p:nvPr>
            <p:ph idx="1"/>
          </p:nvPr>
        </p:nvSpPr>
        <p:spPr/>
        <p:txBody>
          <a:bodyPr/>
          <a:lstStyle/>
          <a:p>
            <a:r>
              <a:rPr lang="en-US" dirty="0"/>
              <a:t>The accepted difficulty level for exam items in graduate school is .5. Simply put, this means that if 50% or more students miss an item, that item should be thrown out and the points awarded to everyone. This is called an item-analysis curve. </a:t>
            </a:r>
          </a:p>
          <a:p>
            <a:r>
              <a:rPr lang="en-US" dirty="0"/>
              <a:t>It is not grade inflation but rather a way to norm the test within the class since we have no way to norm exams across classes. </a:t>
            </a:r>
          </a:p>
        </p:txBody>
      </p:sp>
    </p:spTree>
    <p:extLst>
      <p:ext uri="{BB962C8B-B14F-4D97-AF65-F5344CB8AC3E}">
        <p14:creationId xmlns:p14="http://schemas.microsoft.com/office/powerpoint/2010/main" val="1768192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3CCD62-1FDB-ED48-9F6A-DAF5A61C1C53}"/>
              </a:ext>
            </a:extLst>
          </p:cNvPr>
          <p:cNvSpPr>
            <a:spLocks noGrp="1"/>
          </p:cNvSpPr>
          <p:nvPr>
            <p:ph type="title"/>
          </p:nvPr>
        </p:nvSpPr>
        <p:spPr/>
        <p:txBody>
          <a:bodyPr/>
          <a:lstStyle/>
          <a:p>
            <a:r>
              <a:rPr lang="en-US" dirty="0"/>
              <a:t>Emergency Absences</a:t>
            </a:r>
          </a:p>
        </p:txBody>
      </p:sp>
      <p:sp>
        <p:nvSpPr>
          <p:cNvPr id="3" name="Content Placeholder 2">
            <a:extLst>
              <a:ext uri="{FF2B5EF4-FFF2-40B4-BE49-F238E27FC236}">
                <a16:creationId xmlns:a16="http://schemas.microsoft.com/office/drawing/2014/main" xmlns="" id="{246D748A-C353-5041-BD0E-FAEB1F785328}"/>
              </a:ext>
            </a:extLst>
          </p:cNvPr>
          <p:cNvSpPr>
            <a:spLocks noGrp="1"/>
          </p:cNvSpPr>
          <p:nvPr>
            <p:ph idx="1"/>
          </p:nvPr>
        </p:nvSpPr>
        <p:spPr/>
        <p:txBody>
          <a:bodyPr/>
          <a:lstStyle/>
          <a:p>
            <a:r>
              <a:rPr lang="en-US" dirty="0"/>
              <a:t>Should you be dealing with an emergency or illness and need to cancel class, please contact the department chairperson.</a:t>
            </a:r>
          </a:p>
        </p:txBody>
      </p:sp>
    </p:spTree>
    <p:extLst>
      <p:ext uri="{BB962C8B-B14F-4D97-AF65-F5344CB8AC3E}">
        <p14:creationId xmlns:p14="http://schemas.microsoft.com/office/powerpoint/2010/main" val="2451554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A79809-2490-6D40-8D00-3AC20B2F3FD3}"/>
              </a:ext>
            </a:extLst>
          </p:cNvPr>
          <p:cNvSpPr>
            <a:spLocks noGrp="1"/>
          </p:cNvSpPr>
          <p:nvPr>
            <p:ph type="title"/>
          </p:nvPr>
        </p:nvSpPr>
        <p:spPr/>
        <p:txBody>
          <a:bodyPr/>
          <a:lstStyle/>
          <a:p>
            <a:r>
              <a:rPr lang="en-US" dirty="0"/>
              <a:t>CACREP assessment plan	</a:t>
            </a:r>
          </a:p>
        </p:txBody>
      </p:sp>
      <p:sp>
        <p:nvSpPr>
          <p:cNvPr id="3" name="Content Placeholder 2">
            <a:extLst>
              <a:ext uri="{FF2B5EF4-FFF2-40B4-BE49-F238E27FC236}">
                <a16:creationId xmlns:a16="http://schemas.microsoft.com/office/drawing/2014/main" xmlns="" id="{B6BAE11B-6D4D-CE41-946A-13AAFC64A675}"/>
              </a:ext>
            </a:extLst>
          </p:cNvPr>
          <p:cNvSpPr>
            <a:spLocks noGrp="1"/>
          </p:cNvSpPr>
          <p:nvPr>
            <p:ph idx="1"/>
          </p:nvPr>
        </p:nvSpPr>
        <p:spPr/>
        <p:txBody>
          <a:bodyPr/>
          <a:lstStyle/>
          <a:p>
            <a:r>
              <a:rPr lang="en-US" dirty="0"/>
              <a:t>Most of you will be contacted by one of our Graduate Assistants requesting data from your course.</a:t>
            </a:r>
          </a:p>
          <a:p>
            <a:r>
              <a:rPr lang="en-US" dirty="0"/>
              <a:t>This is usually a simple request such as class scores on particular assignments. </a:t>
            </a:r>
          </a:p>
          <a:p>
            <a:r>
              <a:rPr lang="en-US" dirty="0"/>
              <a:t>The data are then compiled to help us understand how well we are meeting program goals and the various CACREP standards. </a:t>
            </a:r>
          </a:p>
        </p:txBody>
      </p:sp>
    </p:spTree>
    <p:extLst>
      <p:ext uri="{BB962C8B-B14F-4D97-AF65-F5344CB8AC3E}">
        <p14:creationId xmlns:p14="http://schemas.microsoft.com/office/powerpoint/2010/main" val="3489547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8C3CCF-D23A-2E46-8A5C-1043F0A4D780}"/>
              </a:ext>
            </a:extLst>
          </p:cNvPr>
          <p:cNvSpPr>
            <a:spLocks noGrp="1"/>
          </p:cNvSpPr>
          <p:nvPr>
            <p:ph type="title"/>
          </p:nvPr>
        </p:nvSpPr>
        <p:spPr/>
        <p:txBody>
          <a:bodyPr/>
          <a:lstStyle/>
          <a:p>
            <a:r>
              <a:rPr lang="en-US" dirty="0"/>
              <a:t>Break</a:t>
            </a:r>
          </a:p>
        </p:txBody>
      </p:sp>
      <p:sp>
        <p:nvSpPr>
          <p:cNvPr id="3" name="Content Placeholder 2">
            <a:extLst>
              <a:ext uri="{FF2B5EF4-FFF2-40B4-BE49-F238E27FC236}">
                <a16:creationId xmlns:a16="http://schemas.microsoft.com/office/drawing/2014/main" xmlns="" id="{94BA1B7A-43FA-F845-BD23-E4AB129B1588}"/>
              </a:ext>
            </a:extLst>
          </p:cNvPr>
          <p:cNvSpPr>
            <a:spLocks noGrp="1"/>
          </p:cNvSpPr>
          <p:nvPr>
            <p:ph idx="1"/>
          </p:nvPr>
        </p:nvSpPr>
        <p:spPr/>
        <p:txBody>
          <a:bodyPr/>
          <a:lstStyle/>
          <a:p>
            <a:r>
              <a:rPr lang="en-US" dirty="0"/>
              <a:t>If you are not teaching Practicum (CNS 680, 681) or Internship (CNS 685, 686, 687) you may stop here.</a:t>
            </a:r>
          </a:p>
          <a:p>
            <a:endParaRPr lang="en-US" dirty="0"/>
          </a:p>
          <a:p>
            <a:r>
              <a:rPr lang="en-US" dirty="0"/>
              <a:t>Your parking lottery code is S6488NP.</a:t>
            </a:r>
          </a:p>
          <a:p>
            <a:endParaRPr lang="en-US" dirty="0"/>
          </a:p>
          <a:p>
            <a:r>
              <a:rPr lang="en-US" dirty="0"/>
              <a:t>Thank you!</a:t>
            </a:r>
          </a:p>
        </p:txBody>
      </p:sp>
    </p:spTree>
    <p:extLst>
      <p:ext uri="{BB962C8B-B14F-4D97-AF65-F5344CB8AC3E}">
        <p14:creationId xmlns:p14="http://schemas.microsoft.com/office/powerpoint/2010/main" val="1007192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2D1CE0-1C52-6E40-8AB6-BE99FC5CD149}"/>
              </a:ext>
            </a:extLst>
          </p:cNvPr>
          <p:cNvSpPr>
            <a:spLocks noGrp="1"/>
          </p:cNvSpPr>
          <p:nvPr>
            <p:ph type="title"/>
          </p:nvPr>
        </p:nvSpPr>
        <p:spPr/>
        <p:txBody>
          <a:bodyPr/>
          <a:lstStyle/>
          <a:p>
            <a:r>
              <a:rPr lang="en-US" dirty="0"/>
              <a:t>Practicum and Internship</a:t>
            </a:r>
          </a:p>
        </p:txBody>
      </p:sp>
      <p:sp>
        <p:nvSpPr>
          <p:cNvPr id="3" name="Content Placeholder 2">
            <a:extLst>
              <a:ext uri="{FF2B5EF4-FFF2-40B4-BE49-F238E27FC236}">
                <a16:creationId xmlns:a16="http://schemas.microsoft.com/office/drawing/2014/main" xmlns="" id="{D20D6D77-8A68-E746-960D-F1CC96D4B1A5}"/>
              </a:ext>
            </a:extLst>
          </p:cNvPr>
          <p:cNvSpPr>
            <a:spLocks noGrp="1"/>
          </p:cNvSpPr>
          <p:nvPr>
            <p:ph idx="1"/>
          </p:nvPr>
        </p:nvSpPr>
        <p:spPr/>
        <p:txBody>
          <a:bodyPr/>
          <a:lstStyle/>
          <a:p>
            <a:r>
              <a:rPr lang="en-US" dirty="0"/>
              <a:t>These courses are about process and content.</a:t>
            </a:r>
          </a:p>
          <a:p>
            <a:r>
              <a:rPr lang="en-US" dirty="0"/>
              <a:t>The process piece is the more important of the two</a:t>
            </a:r>
          </a:p>
        </p:txBody>
      </p:sp>
    </p:spTree>
    <p:extLst>
      <p:ext uri="{BB962C8B-B14F-4D97-AF65-F5344CB8AC3E}">
        <p14:creationId xmlns:p14="http://schemas.microsoft.com/office/powerpoint/2010/main" val="3404647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C1A89C-56F9-1C45-B090-376FB2860B5E}"/>
              </a:ext>
            </a:extLst>
          </p:cNvPr>
          <p:cNvSpPr>
            <a:spLocks noGrp="1"/>
          </p:cNvSpPr>
          <p:nvPr>
            <p:ph type="title"/>
          </p:nvPr>
        </p:nvSpPr>
        <p:spPr/>
        <p:txBody>
          <a:bodyPr/>
          <a:lstStyle/>
          <a:p>
            <a:r>
              <a:rPr lang="en-US" dirty="0"/>
              <a:t>Internship</a:t>
            </a:r>
          </a:p>
        </p:txBody>
      </p:sp>
      <p:sp>
        <p:nvSpPr>
          <p:cNvPr id="3" name="Content Placeholder 2">
            <a:extLst>
              <a:ext uri="{FF2B5EF4-FFF2-40B4-BE49-F238E27FC236}">
                <a16:creationId xmlns:a16="http://schemas.microsoft.com/office/drawing/2014/main" xmlns="" id="{1C492EA4-A878-844D-A7E9-3E647D0483D0}"/>
              </a:ext>
            </a:extLst>
          </p:cNvPr>
          <p:cNvSpPr>
            <a:spLocks noGrp="1"/>
          </p:cNvSpPr>
          <p:nvPr>
            <p:ph idx="1"/>
          </p:nvPr>
        </p:nvSpPr>
        <p:spPr/>
        <p:txBody>
          <a:bodyPr/>
          <a:lstStyle/>
          <a:p>
            <a:r>
              <a:rPr lang="en-US" dirty="0"/>
              <a:t>Internship is a two-semester experience and all </a:t>
            </a:r>
            <a:r>
              <a:rPr lang="en-US"/>
              <a:t>students must remain </a:t>
            </a:r>
            <a:r>
              <a:rPr lang="en-US" dirty="0"/>
              <a:t>in the same section for both semesters. </a:t>
            </a:r>
          </a:p>
        </p:txBody>
      </p:sp>
    </p:spTree>
    <p:extLst>
      <p:ext uri="{BB962C8B-B14F-4D97-AF65-F5344CB8AC3E}">
        <p14:creationId xmlns:p14="http://schemas.microsoft.com/office/powerpoint/2010/main" val="4098131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F44F5A-7F1A-B14B-99A8-CF36E25E1F6C}"/>
              </a:ext>
            </a:extLst>
          </p:cNvPr>
          <p:cNvSpPr>
            <a:spLocks noGrp="1"/>
          </p:cNvSpPr>
          <p:nvPr>
            <p:ph type="title"/>
          </p:nvPr>
        </p:nvSpPr>
        <p:spPr/>
        <p:txBody>
          <a:bodyPr/>
          <a:lstStyle/>
          <a:p>
            <a:r>
              <a:rPr lang="en-US" dirty="0"/>
              <a:t>Content: Paperwork</a:t>
            </a:r>
          </a:p>
        </p:txBody>
      </p:sp>
      <p:sp>
        <p:nvSpPr>
          <p:cNvPr id="3" name="Content Placeholder 2">
            <a:extLst>
              <a:ext uri="{FF2B5EF4-FFF2-40B4-BE49-F238E27FC236}">
                <a16:creationId xmlns:a16="http://schemas.microsoft.com/office/drawing/2014/main" xmlns="" id="{4E638BE6-25FF-CF48-AFB0-BCE37BF35E2C}"/>
              </a:ext>
            </a:extLst>
          </p:cNvPr>
          <p:cNvSpPr>
            <a:spLocks noGrp="1"/>
          </p:cNvSpPr>
          <p:nvPr>
            <p:ph idx="1"/>
          </p:nvPr>
        </p:nvSpPr>
        <p:spPr/>
        <p:txBody>
          <a:bodyPr/>
          <a:lstStyle/>
          <a:p>
            <a:r>
              <a:rPr lang="en-US" dirty="0"/>
              <a:t>All forms can be found at practicum and internship web sites</a:t>
            </a:r>
          </a:p>
          <a:p>
            <a:pPr lvl="1"/>
            <a:r>
              <a:rPr lang="en-US" dirty="0">
                <a:hlinkClick r:id="rId2"/>
              </a:rPr>
              <a:t>https://www.csuohio.edu/cehs/casal/practicum-information</a:t>
            </a:r>
            <a:r>
              <a:rPr lang="en-US" dirty="0"/>
              <a:t> (both </a:t>
            </a:r>
            <a:r>
              <a:rPr lang="en-US" dirty="0" err="1"/>
              <a:t>pracs</a:t>
            </a:r>
            <a:r>
              <a:rPr lang="en-US" dirty="0"/>
              <a:t>)</a:t>
            </a:r>
          </a:p>
          <a:p>
            <a:pPr lvl="1"/>
            <a:r>
              <a:rPr lang="en-US" dirty="0">
                <a:hlinkClick r:id="rId3"/>
              </a:rPr>
              <a:t>https://www.csuohio.edu/cehs/casal/internship-information</a:t>
            </a:r>
            <a:r>
              <a:rPr lang="en-US" dirty="0"/>
              <a:t> (clinical </a:t>
            </a:r>
            <a:r>
              <a:rPr lang="en-US" dirty="0" err="1"/>
              <a:t>Int</a:t>
            </a:r>
            <a:r>
              <a:rPr lang="en-US" dirty="0"/>
              <a:t>)</a:t>
            </a:r>
          </a:p>
          <a:p>
            <a:pPr lvl="1"/>
            <a:r>
              <a:rPr lang="en-US" dirty="0">
                <a:hlinkClick r:id="rId4"/>
              </a:rPr>
              <a:t>https://www.csuohio.edu/cehs/casal/internship-requirements</a:t>
            </a:r>
            <a:r>
              <a:rPr lang="en-US" dirty="0"/>
              <a:t> (school </a:t>
            </a:r>
            <a:r>
              <a:rPr lang="en-US" dirty="0" err="1"/>
              <a:t>Int</a:t>
            </a:r>
            <a:r>
              <a:rPr lang="en-US" dirty="0"/>
              <a:t>)</a:t>
            </a:r>
          </a:p>
          <a:p>
            <a:pPr lvl="1"/>
            <a:endParaRPr lang="en-US" dirty="0"/>
          </a:p>
          <a:p>
            <a:r>
              <a:rPr lang="en-US" dirty="0"/>
              <a:t>On first night of class students should completed:</a:t>
            </a:r>
          </a:p>
          <a:p>
            <a:pPr lvl="1"/>
            <a:r>
              <a:rPr lang="en-US" dirty="0"/>
              <a:t>Site placement information form</a:t>
            </a:r>
          </a:p>
          <a:p>
            <a:pPr lvl="1"/>
            <a:r>
              <a:rPr lang="en-US" dirty="0"/>
              <a:t>Learning contract</a:t>
            </a:r>
          </a:p>
          <a:p>
            <a:pPr lvl="1"/>
            <a:r>
              <a:rPr lang="en-US" dirty="0"/>
              <a:t>Insurance verification</a:t>
            </a:r>
          </a:p>
        </p:txBody>
      </p:sp>
    </p:spTree>
    <p:extLst>
      <p:ext uri="{BB962C8B-B14F-4D97-AF65-F5344CB8AC3E}">
        <p14:creationId xmlns:p14="http://schemas.microsoft.com/office/powerpoint/2010/main" val="1802303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5578C7-269E-C948-9474-ECAF141B2899}"/>
              </a:ext>
            </a:extLst>
          </p:cNvPr>
          <p:cNvSpPr>
            <a:spLocks noGrp="1"/>
          </p:cNvSpPr>
          <p:nvPr>
            <p:ph type="title"/>
          </p:nvPr>
        </p:nvSpPr>
        <p:spPr/>
        <p:txBody>
          <a:bodyPr/>
          <a:lstStyle/>
          <a:p>
            <a:r>
              <a:rPr lang="en-US" dirty="0"/>
              <a:t>Content: Clinical Topics</a:t>
            </a:r>
          </a:p>
        </p:txBody>
      </p:sp>
      <p:sp>
        <p:nvSpPr>
          <p:cNvPr id="3" name="Content Placeholder 2">
            <a:extLst>
              <a:ext uri="{FF2B5EF4-FFF2-40B4-BE49-F238E27FC236}">
                <a16:creationId xmlns:a16="http://schemas.microsoft.com/office/drawing/2014/main" xmlns="" id="{27E2F72B-6A48-A54C-A6DC-FA1A1AE36E07}"/>
              </a:ext>
            </a:extLst>
          </p:cNvPr>
          <p:cNvSpPr>
            <a:spLocks noGrp="1"/>
          </p:cNvSpPr>
          <p:nvPr>
            <p:ph idx="1"/>
          </p:nvPr>
        </p:nvSpPr>
        <p:spPr/>
        <p:txBody>
          <a:bodyPr/>
          <a:lstStyle/>
          <a:p>
            <a:r>
              <a:rPr lang="en-US" dirty="0"/>
              <a:t>Case Conceptualization</a:t>
            </a:r>
          </a:p>
          <a:p>
            <a:r>
              <a:rPr lang="en-US" dirty="0"/>
              <a:t>Application of Theory</a:t>
            </a:r>
          </a:p>
          <a:p>
            <a:r>
              <a:rPr lang="en-US" dirty="0"/>
              <a:t>Discussion of Techniques</a:t>
            </a:r>
          </a:p>
          <a:p>
            <a:r>
              <a:rPr lang="en-US" dirty="0"/>
              <a:t>Managing Paperwork</a:t>
            </a:r>
          </a:p>
          <a:p>
            <a:r>
              <a:rPr lang="en-US" dirty="0"/>
              <a:t>Relationship Development</a:t>
            </a:r>
          </a:p>
        </p:txBody>
      </p:sp>
    </p:spTree>
    <p:extLst>
      <p:ext uri="{BB962C8B-B14F-4D97-AF65-F5344CB8AC3E}">
        <p14:creationId xmlns:p14="http://schemas.microsoft.com/office/powerpoint/2010/main" val="22747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0AF375-9CE7-C94A-8D06-4CEBED60797B}"/>
              </a:ext>
            </a:extLst>
          </p:cNvPr>
          <p:cNvSpPr>
            <a:spLocks noGrp="1"/>
          </p:cNvSpPr>
          <p:nvPr>
            <p:ph type="title"/>
          </p:nvPr>
        </p:nvSpPr>
        <p:spPr/>
        <p:txBody>
          <a:bodyPr/>
          <a:lstStyle/>
          <a:p>
            <a:r>
              <a:rPr lang="en-US" dirty="0"/>
              <a:t>Introductory Materials</a:t>
            </a:r>
          </a:p>
        </p:txBody>
      </p:sp>
      <p:sp>
        <p:nvSpPr>
          <p:cNvPr id="3" name="Content Placeholder 2">
            <a:extLst>
              <a:ext uri="{FF2B5EF4-FFF2-40B4-BE49-F238E27FC236}">
                <a16:creationId xmlns:a16="http://schemas.microsoft.com/office/drawing/2014/main" xmlns="" id="{20880214-5B7F-5743-94B7-C977E9918A2B}"/>
              </a:ext>
            </a:extLst>
          </p:cNvPr>
          <p:cNvSpPr>
            <a:spLocks noGrp="1"/>
          </p:cNvSpPr>
          <p:nvPr>
            <p:ph idx="1"/>
          </p:nvPr>
        </p:nvSpPr>
        <p:spPr/>
        <p:txBody>
          <a:bodyPr/>
          <a:lstStyle/>
          <a:p>
            <a:r>
              <a:rPr lang="en-US" dirty="0"/>
              <a:t>Our CASAL staff will send you a handout of written materials as well as your contract. While we will cover some points on those materials please read them as well as listen to this podcast. </a:t>
            </a:r>
          </a:p>
        </p:txBody>
      </p:sp>
    </p:spTree>
    <p:extLst>
      <p:ext uri="{BB962C8B-B14F-4D97-AF65-F5344CB8AC3E}">
        <p14:creationId xmlns:p14="http://schemas.microsoft.com/office/powerpoint/2010/main" val="3493925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1D6457-C379-5A4D-8EC7-8CB06077B13D}"/>
              </a:ext>
            </a:extLst>
          </p:cNvPr>
          <p:cNvSpPr>
            <a:spLocks noGrp="1"/>
          </p:cNvSpPr>
          <p:nvPr>
            <p:ph type="title"/>
          </p:nvPr>
        </p:nvSpPr>
        <p:spPr/>
        <p:txBody>
          <a:bodyPr/>
          <a:lstStyle/>
          <a:p>
            <a:r>
              <a:rPr lang="en-US" dirty="0"/>
              <a:t>Process</a:t>
            </a:r>
          </a:p>
        </p:txBody>
      </p:sp>
      <p:sp>
        <p:nvSpPr>
          <p:cNvPr id="3" name="Content Placeholder 2">
            <a:extLst>
              <a:ext uri="{FF2B5EF4-FFF2-40B4-BE49-F238E27FC236}">
                <a16:creationId xmlns:a16="http://schemas.microsoft.com/office/drawing/2014/main" xmlns="" id="{7E43495E-284B-4D43-88BB-4D8A3030DCF3}"/>
              </a:ext>
            </a:extLst>
          </p:cNvPr>
          <p:cNvSpPr>
            <a:spLocks noGrp="1"/>
          </p:cNvSpPr>
          <p:nvPr>
            <p:ph idx="1"/>
          </p:nvPr>
        </p:nvSpPr>
        <p:spPr/>
        <p:txBody>
          <a:bodyPr/>
          <a:lstStyle/>
          <a:p>
            <a:r>
              <a:rPr lang="en-US" dirty="0"/>
              <a:t>This is the heart of both practicum and internship</a:t>
            </a:r>
          </a:p>
          <a:p>
            <a:r>
              <a:rPr lang="en-US" dirty="0"/>
              <a:t>Students typically come in with high levels of performance anxiety</a:t>
            </a:r>
          </a:p>
          <a:p>
            <a:r>
              <a:rPr lang="en-US" dirty="0"/>
              <a:t>This is where we help them establish:</a:t>
            </a:r>
          </a:p>
          <a:p>
            <a:pPr lvl="1"/>
            <a:r>
              <a:rPr lang="en-US" dirty="0"/>
              <a:t>Reasonable expectations for themselves</a:t>
            </a:r>
          </a:p>
          <a:p>
            <a:pPr lvl="1"/>
            <a:r>
              <a:rPr lang="en-US" dirty="0"/>
              <a:t>Exploration of the role perfectionism can play</a:t>
            </a:r>
          </a:p>
          <a:p>
            <a:pPr lvl="1"/>
            <a:r>
              <a:rPr lang="en-US" dirty="0"/>
              <a:t>Boundaries in relationships</a:t>
            </a:r>
          </a:p>
          <a:p>
            <a:pPr lvl="1"/>
            <a:r>
              <a:rPr lang="en-US" dirty="0"/>
              <a:t>Cultivating a productive relationship with site supervisor</a:t>
            </a:r>
          </a:p>
          <a:p>
            <a:pPr lvl="1"/>
            <a:r>
              <a:rPr lang="en-US" dirty="0"/>
              <a:t>Attending to the group process among interns</a:t>
            </a:r>
          </a:p>
        </p:txBody>
      </p:sp>
    </p:spTree>
    <p:extLst>
      <p:ext uri="{BB962C8B-B14F-4D97-AF65-F5344CB8AC3E}">
        <p14:creationId xmlns:p14="http://schemas.microsoft.com/office/powerpoint/2010/main" val="4001265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92491C-0074-8246-9F51-828BF186A13B}"/>
              </a:ext>
            </a:extLst>
          </p:cNvPr>
          <p:cNvSpPr>
            <a:spLocks noGrp="1"/>
          </p:cNvSpPr>
          <p:nvPr>
            <p:ph type="title"/>
          </p:nvPr>
        </p:nvSpPr>
        <p:spPr/>
        <p:txBody>
          <a:bodyPr/>
          <a:lstStyle/>
          <a:p>
            <a:r>
              <a:rPr lang="en-US" dirty="0"/>
              <a:t>Site Visits</a:t>
            </a:r>
          </a:p>
        </p:txBody>
      </p:sp>
      <p:sp>
        <p:nvSpPr>
          <p:cNvPr id="3" name="Content Placeholder 2">
            <a:extLst>
              <a:ext uri="{FF2B5EF4-FFF2-40B4-BE49-F238E27FC236}">
                <a16:creationId xmlns:a16="http://schemas.microsoft.com/office/drawing/2014/main" xmlns="" id="{BC1F9358-13E4-E746-AD0F-19EEC4E70BE2}"/>
              </a:ext>
            </a:extLst>
          </p:cNvPr>
          <p:cNvSpPr>
            <a:spLocks noGrp="1"/>
          </p:cNvSpPr>
          <p:nvPr>
            <p:ph idx="1"/>
          </p:nvPr>
        </p:nvSpPr>
        <p:spPr/>
        <p:txBody>
          <a:bodyPr>
            <a:normAutofit lnSpcReduction="10000"/>
          </a:bodyPr>
          <a:lstStyle/>
          <a:p>
            <a:r>
              <a:rPr lang="en-US" dirty="0"/>
              <a:t>While most part-time instructors work full-time making it difficult to make site visits, we suggest the following:</a:t>
            </a:r>
          </a:p>
          <a:p>
            <a:pPr lvl="1"/>
            <a:r>
              <a:rPr lang="en-US" dirty="0"/>
              <a:t>You can phone, FaceTime or Zoom consults with a site supervisor</a:t>
            </a:r>
          </a:p>
          <a:p>
            <a:pPr lvl="1"/>
            <a:r>
              <a:rPr lang="en-US" dirty="0"/>
              <a:t>You can consult supervisors by email.</a:t>
            </a:r>
          </a:p>
          <a:p>
            <a:pPr lvl="1"/>
            <a:r>
              <a:rPr lang="en-US" dirty="0"/>
              <a:t>If time permits you can make on-site visits</a:t>
            </a:r>
          </a:p>
          <a:p>
            <a:pPr marL="457200" lvl="1" indent="0">
              <a:buNone/>
            </a:pPr>
            <a:endParaRPr lang="en-US" dirty="0"/>
          </a:p>
          <a:p>
            <a:pPr marL="457200" lvl="1" indent="0">
              <a:buNone/>
            </a:pPr>
            <a:r>
              <a:rPr lang="en-US" dirty="0"/>
              <a:t>If none of these are viable options, contact Dr. </a:t>
            </a:r>
            <a:r>
              <a:rPr lang="en-US" dirty="0" err="1"/>
              <a:t>MacCluskie</a:t>
            </a:r>
            <a:r>
              <a:rPr lang="en-US" dirty="0"/>
              <a:t> and she or another full-time faculty will make the visit.</a:t>
            </a:r>
          </a:p>
          <a:p>
            <a:pPr marL="457200" lvl="1" indent="0">
              <a:buNone/>
            </a:pPr>
            <a:endParaRPr lang="en-US" dirty="0"/>
          </a:p>
          <a:p>
            <a:pPr marL="457200" lvl="1" indent="0">
              <a:buNone/>
            </a:pPr>
            <a:r>
              <a:rPr lang="en-US" dirty="0" err="1"/>
              <a:t>Dr</a:t>
            </a:r>
            <a:r>
              <a:rPr lang="en-US" dirty="0"/>
              <a:t> </a:t>
            </a:r>
            <a:r>
              <a:rPr lang="en-US" dirty="0" err="1"/>
              <a:t>MacCluskie</a:t>
            </a:r>
            <a:r>
              <a:rPr lang="en-US" dirty="0"/>
              <a:t> will reach out to you during the semester to document supervisory consultation.</a:t>
            </a:r>
          </a:p>
          <a:p>
            <a:pPr lvl="1"/>
            <a:endParaRPr lang="en-US" dirty="0"/>
          </a:p>
        </p:txBody>
      </p:sp>
    </p:spTree>
    <p:extLst>
      <p:ext uri="{BB962C8B-B14F-4D97-AF65-F5344CB8AC3E}">
        <p14:creationId xmlns:p14="http://schemas.microsoft.com/office/powerpoint/2010/main" val="2017164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87EFE9-1FBC-B948-A56F-9D7C29F9630A}"/>
              </a:ext>
            </a:extLst>
          </p:cNvPr>
          <p:cNvSpPr>
            <a:spLocks noGrp="1"/>
          </p:cNvSpPr>
          <p:nvPr>
            <p:ph type="title"/>
          </p:nvPr>
        </p:nvSpPr>
        <p:spPr/>
        <p:txBody>
          <a:bodyPr/>
          <a:lstStyle/>
          <a:p>
            <a:r>
              <a:rPr lang="en-US" dirty="0"/>
              <a:t>First of all –THANK YOU!!!!</a:t>
            </a:r>
          </a:p>
        </p:txBody>
      </p:sp>
      <p:sp>
        <p:nvSpPr>
          <p:cNvPr id="3" name="Content Placeholder 2">
            <a:extLst>
              <a:ext uri="{FF2B5EF4-FFF2-40B4-BE49-F238E27FC236}">
                <a16:creationId xmlns:a16="http://schemas.microsoft.com/office/drawing/2014/main" xmlns="" id="{5637DAD6-B902-D345-AC44-FBAE4AC56CAD}"/>
              </a:ext>
            </a:extLst>
          </p:cNvPr>
          <p:cNvSpPr>
            <a:spLocks noGrp="1"/>
          </p:cNvSpPr>
          <p:nvPr>
            <p:ph idx="1"/>
          </p:nvPr>
        </p:nvSpPr>
        <p:spPr/>
        <p:txBody>
          <a:bodyPr/>
          <a:lstStyle/>
          <a:p>
            <a:r>
              <a:rPr lang="en-US" dirty="0"/>
              <a:t>First off please know how much we value your hard work and dedication to our students.</a:t>
            </a:r>
          </a:p>
          <a:p>
            <a:r>
              <a:rPr lang="en-US" dirty="0"/>
              <a:t>At the end of spring semester each year, we hold a banquet for all part-time instructors and award “Best Part-Time Instructor” of the year awards to one or two stand out teachers. </a:t>
            </a:r>
          </a:p>
        </p:txBody>
      </p:sp>
    </p:spTree>
    <p:extLst>
      <p:ext uri="{BB962C8B-B14F-4D97-AF65-F5344CB8AC3E}">
        <p14:creationId xmlns:p14="http://schemas.microsoft.com/office/powerpoint/2010/main" val="1430741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DD43FE-51F4-9A48-9975-06119600F128}"/>
              </a:ext>
            </a:extLst>
          </p:cNvPr>
          <p:cNvSpPr>
            <a:spLocks noGrp="1"/>
          </p:cNvSpPr>
          <p:nvPr>
            <p:ph type="title"/>
          </p:nvPr>
        </p:nvSpPr>
        <p:spPr/>
        <p:txBody>
          <a:bodyPr/>
          <a:lstStyle/>
          <a:p>
            <a:r>
              <a:rPr lang="en-US" dirty="0"/>
              <a:t>CACREP Accreditation</a:t>
            </a:r>
          </a:p>
        </p:txBody>
      </p:sp>
      <p:sp>
        <p:nvSpPr>
          <p:cNvPr id="3" name="Content Placeholder 2">
            <a:extLst>
              <a:ext uri="{FF2B5EF4-FFF2-40B4-BE49-F238E27FC236}">
                <a16:creationId xmlns:a16="http://schemas.microsoft.com/office/drawing/2014/main" xmlns="" id="{2EC68437-CC0D-DB4E-8A2E-F09523917E63}"/>
              </a:ext>
            </a:extLst>
          </p:cNvPr>
          <p:cNvSpPr>
            <a:spLocks noGrp="1"/>
          </p:cNvSpPr>
          <p:nvPr>
            <p:ph idx="1"/>
          </p:nvPr>
        </p:nvSpPr>
        <p:spPr/>
        <p:txBody>
          <a:bodyPr/>
          <a:lstStyle/>
          <a:p>
            <a:r>
              <a:rPr lang="en-US" dirty="0"/>
              <a:t>We are doing this podcast as an orientation for part-time instructors so as to facilitate uniformity in the presentation of course material. </a:t>
            </a:r>
          </a:p>
          <a:p>
            <a:r>
              <a:rPr lang="en-US" dirty="0"/>
              <a:t>The orientation is one of the required standards of our accreditation from CACREP</a:t>
            </a:r>
          </a:p>
        </p:txBody>
      </p:sp>
    </p:spTree>
    <p:extLst>
      <p:ext uri="{BB962C8B-B14F-4D97-AF65-F5344CB8AC3E}">
        <p14:creationId xmlns:p14="http://schemas.microsoft.com/office/powerpoint/2010/main" val="2436845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EE4CF3-F1A6-6A48-8609-BDF55D207E19}"/>
              </a:ext>
            </a:extLst>
          </p:cNvPr>
          <p:cNvSpPr>
            <a:spLocks noGrp="1"/>
          </p:cNvSpPr>
          <p:nvPr>
            <p:ph type="title"/>
          </p:nvPr>
        </p:nvSpPr>
        <p:spPr/>
        <p:txBody>
          <a:bodyPr/>
          <a:lstStyle/>
          <a:p>
            <a:r>
              <a:rPr lang="en-US" dirty="0"/>
              <a:t>Pay Rate for Part Time Instructors</a:t>
            </a:r>
          </a:p>
        </p:txBody>
      </p:sp>
      <p:sp>
        <p:nvSpPr>
          <p:cNvPr id="3" name="Content Placeholder 2">
            <a:extLst>
              <a:ext uri="{FF2B5EF4-FFF2-40B4-BE49-F238E27FC236}">
                <a16:creationId xmlns:a16="http://schemas.microsoft.com/office/drawing/2014/main" xmlns="" id="{D2D1A1FF-EB71-5844-BA0A-32BF75F57DC9}"/>
              </a:ext>
            </a:extLst>
          </p:cNvPr>
          <p:cNvSpPr>
            <a:spLocks noGrp="1"/>
          </p:cNvSpPr>
          <p:nvPr>
            <p:ph idx="1"/>
          </p:nvPr>
        </p:nvSpPr>
        <p:spPr/>
        <p:txBody>
          <a:bodyPr/>
          <a:lstStyle/>
          <a:p>
            <a:r>
              <a:rPr lang="en-US" dirty="0"/>
              <a:t>While we wish it could be more, the pay for part-time instructors is set by the university at approximately $1000 per credit hour. </a:t>
            </a:r>
          </a:p>
          <a:p>
            <a:r>
              <a:rPr lang="en-US" dirty="0"/>
              <a:t>In courses where the part-time instructor agrees to accept overload students (4 or more over the 28 student cap), we will arrange additional pay up to an additional $1000</a:t>
            </a:r>
          </a:p>
        </p:txBody>
      </p:sp>
    </p:spTree>
    <p:extLst>
      <p:ext uri="{BB962C8B-B14F-4D97-AF65-F5344CB8AC3E}">
        <p14:creationId xmlns:p14="http://schemas.microsoft.com/office/powerpoint/2010/main" val="1615598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33688D-1D88-EA4A-ABBA-63A9736B14E0}"/>
              </a:ext>
            </a:extLst>
          </p:cNvPr>
          <p:cNvSpPr>
            <a:spLocks noGrp="1"/>
          </p:cNvSpPr>
          <p:nvPr>
            <p:ph type="title"/>
          </p:nvPr>
        </p:nvSpPr>
        <p:spPr/>
        <p:txBody>
          <a:bodyPr/>
          <a:lstStyle/>
          <a:p>
            <a:r>
              <a:rPr lang="en-US" dirty="0"/>
              <a:t>A Word on Academic Freedom</a:t>
            </a:r>
          </a:p>
        </p:txBody>
      </p:sp>
      <p:sp>
        <p:nvSpPr>
          <p:cNvPr id="3" name="Content Placeholder 2">
            <a:extLst>
              <a:ext uri="{FF2B5EF4-FFF2-40B4-BE49-F238E27FC236}">
                <a16:creationId xmlns:a16="http://schemas.microsoft.com/office/drawing/2014/main" xmlns="" id="{BFA5FE5B-59E5-BF47-8FCE-5BAC689AFA9D}"/>
              </a:ext>
            </a:extLst>
          </p:cNvPr>
          <p:cNvSpPr>
            <a:spLocks noGrp="1"/>
          </p:cNvSpPr>
          <p:nvPr>
            <p:ph idx="1"/>
          </p:nvPr>
        </p:nvSpPr>
        <p:spPr/>
        <p:txBody>
          <a:bodyPr/>
          <a:lstStyle/>
          <a:p>
            <a:r>
              <a:rPr lang="en-US" dirty="0"/>
              <a:t>Technically, only full-time, tenure-track professors enjoy what is commonly known as academic freedom and even that has its limits. </a:t>
            </a:r>
          </a:p>
          <a:p>
            <a:r>
              <a:rPr lang="en-US" dirty="0"/>
              <a:t>CACREP accreditation sets the majority of our curriculum and the material covered in classes. </a:t>
            </a:r>
          </a:p>
          <a:p>
            <a:r>
              <a:rPr lang="en-US" dirty="0"/>
              <a:t>We certainly welcome and appreciate the individual styles of our part-time instructors but they must stay with the faculty approved syllabus.</a:t>
            </a:r>
          </a:p>
        </p:txBody>
      </p:sp>
    </p:spTree>
    <p:extLst>
      <p:ext uri="{BB962C8B-B14F-4D97-AF65-F5344CB8AC3E}">
        <p14:creationId xmlns:p14="http://schemas.microsoft.com/office/powerpoint/2010/main" val="1082979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12C28E-BE29-F344-86FC-14DB1C6102D3}"/>
              </a:ext>
            </a:extLst>
          </p:cNvPr>
          <p:cNvSpPr>
            <a:spLocks noGrp="1"/>
          </p:cNvSpPr>
          <p:nvPr>
            <p:ph type="title"/>
          </p:nvPr>
        </p:nvSpPr>
        <p:spPr/>
        <p:txBody>
          <a:bodyPr/>
          <a:lstStyle/>
          <a:p>
            <a:r>
              <a:rPr lang="en-US" dirty="0"/>
              <a:t>Academic Consulting/Mentoring</a:t>
            </a:r>
          </a:p>
        </p:txBody>
      </p:sp>
      <p:sp>
        <p:nvSpPr>
          <p:cNvPr id="3" name="Content Placeholder 2">
            <a:extLst>
              <a:ext uri="{FF2B5EF4-FFF2-40B4-BE49-F238E27FC236}">
                <a16:creationId xmlns:a16="http://schemas.microsoft.com/office/drawing/2014/main" xmlns="" id="{0D4D478F-B8A1-2049-B1C5-8BC4006F06A6}"/>
              </a:ext>
            </a:extLst>
          </p:cNvPr>
          <p:cNvSpPr>
            <a:spLocks noGrp="1"/>
          </p:cNvSpPr>
          <p:nvPr>
            <p:ph idx="1"/>
          </p:nvPr>
        </p:nvSpPr>
        <p:spPr/>
        <p:txBody>
          <a:bodyPr>
            <a:normAutofit/>
          </a:bodyPr>
          <a:lstStyle/>
          <a:p>
            <a:r>
              <a:rPr lang="en-US" dirty="0"/>
              <a:t>Each part-time instructor will be assigned a full-time faculty mentor.</a:t>
            </a:r>
          </a:p>
          <a:p>
            <a:r>
              <a:rPr lang="en-US" dirty="0"/>
              <a:t>While many of you are seasoned professionals it can still be nice to have someone to consult with</a:t>
            </a:r>
          </a:p>
          <a:p>
            <a:r>
              <a:rPr lang="en-US" dirty="0"/>
              <a:t>The mentor will provide the syllabus to be used which will include text book selections.</a:t>
            </a:r>
          </a:p>
          <a:p>
            <a:pPr lvl="1"/>
            <a:r>
              <a:rPr lang="en-US" dirty="0"/>
              <a:t>Again, because CACREP standards are frequently met in the course of particular assignments, it is vital that part-time instructors use the syllabus provided and not make any changes without approval from their faculty mentor. </a:t>
            </a:r>
          </a:p>
        </p:txBody>
      </p:sp>
    </p:spTree>
    <p:extLst>
      <p:ext uri="{BB962C8B-B14F-4D97-AF65-F5344CB8AC3E}">
        <p14:creationId xmlns:p14="http://schemas.microsoft.com/office/powerpoint/2010/main" val="1448538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72989C-B7DF-0742-8116-6C473D2E0C53}"/>
              </a:ext>
            </a:extLst>
          </p:cNvPr>
          <p:cNvSpPr>
            <a:spLocks noGrp="1"/>
          </p:cNvSpPr>
          <p:nvPr>
            <p:ph type="title"/>
          </p:nvPr>
        </p:nvSpPr>
        <p:spPr/>
        <p:txBody>
          <a:bodyPr/>
          <a:lstStyle/>
          <a:p>
            <a:r>
              <a:rPr lang="en-US" dirty="0"/>
              <a:t>Book Orders</a:t>
            </a:r>
          </a:p>
        </p:txBody>
      </p:sp>
      <p:sp>
        <p:nvSpPr>
          <p:cNvPr id="3" name="Content Placeholder 2">
            <a:extLst>
              <a:ext uri="{FF2B5EF4-FFF2-40B4-BE49-F238E27FC236}">
                <a16:creationId xmlns:a16="http://schemas.microsoft.com/office/drawing/2014/main" xmlns="" id="{7ED9308C-B0F6-8E49-9E45-E4F4BDAC6859}"/>
              </a:ext>
            </a:extLst>
          </p:cNvPr>
          <p:cNvSpPr>
            <a:spLocks noGrp="1"/>
          </p:cNvSpPr>
          <p:nvPr>
            <p:ph idx="1"/>
          </p:nvPr>
        </p:nvSpPr>
        <p:spPr/>
        <p:txBody>
          <a:bodyPr/>
          <a:lstStyle/>
          <a:p>
            <a:r>
              <a:rPr lang="en-US" dirty="0"/>
              <a:t>In most cases, the book for your course has already been ordered since this is done well in advance of each semester. </a:t>
            </a:r>
          </a:p>
          <a:p>
            <a:r>
              <a:rPr lang="en-US" dirty="0"/>
              <a:t>CASAL staff (Ms. Henley) will obtain a desk copy for you to use in your class. </a:t>
            </a:r>
          </a:p>
          <a:p>
            <a:r>
              <a:rPr lang="en-US" dirty="0"/>
              <a:t>If for some reason a book has not been ordered, please consult with your faculty mentor/consultant who will know whether one should be or the course is taught with other materials. </a:t>
            </a:r>
          </a:p>
        </p:txBody>
      </p:sp>
    </p:spTree>
    <p:extLst>
      <p:ext uri="{BB962C8B-B14F-4D97-AF65-F5344CB8AC3E}">
        <p14:creationId xmlns:p14="http://schemas.microsoft.com/office/powerpoint/2010/main" val="3533411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3021E4-574A-7D48-AF51-14AE25D62640}"/>
              </a:ext>
            </a:extLst>
          </p:cNvPr>
          <p:cNvSpPr>
            <a:spLocks noGrp="1"/>
          </p:cNvSpPr>
          <p:nvPr>
            <p:ph type="title"/>
          </p:nvPr>
        </p:nvSpPr>
        <p:spPr/>
        <p:txBody>
          <a:bodyPr/>
          <a:lstStyle/>
          <a:p>
            <a:r>
              <a:rPr lang="en-US" dirty="0"/>
              <a:t>The Syllabus</a:t>
            </a:r>
          </a:p>
        </p:txBody>
      </p:sp>
      <p:sp>
        <p:nvSpPr>
          <p:cNvPr id="3" name="Content Placeholder 2">
            <a:extLst>
              <a:ext uri="{FF2B5EF4-FFF2-40B4-BE49-F238E27FC236}">
                <a16:creationId xmlns:a16="http://schemas.microsoft.com/office/drawing/2014/main" xmlns="" id="{DAA5DC62-F69E-634E-AD1C-58CB72887302}"/>
              </a:ext>
            </a:extLst>
          </p:cNvPr>
          <p:cNvSpPr>
            <a:spLocks noGrp="1"/>
          </p:cNvSpPr>
          <p:nvPr>
            <p:ph idx="1"/>
          </p:nvPr>
        </p:nvSpPr>
        <p:spPr/>
        <p:txBody>
          <a:bodyPr/>
          <a:lstStyle/>
          <a:p>
            <a:r>
              <a:rPr lang="en-US" dirty="0"/>
              <a:t>The approved syllabus you receive will be stamped ”CACREP 2016 Standards” in red ink. This is how you will know it is the current syllabus we are using in that course. </a:t>
            </a:r>
          </a:p>
          <a:p>
            <a:r>
              <a:rPr lang="en-US" dirty="0"/>
              <a:t>The syllabus is to be handed out the first class. It is your contract with the students and should be held to consistently across the semester.</a:t>
            </a:r>
          </a:p>
        </p:txBody>
      </p:sp>
    </p:spTree>
    <p:extLst>
      <p:ext uri="{BB962C8B-B14F-4D97-AF65-F5344CB8AC3E}">
        <p14:creationId xmlns:p14="http://schemas.microsoft.com/office/powerpoint/2010/main" val="285927431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{D812551E-B14D-0349-AF5F-A705D9CF227A}tf10001057</Template>
  <TotalTime>65</TotalTime>
  <Words>1269</Words>
  <Application>Microsoft Office PowerPoint</Application>
  <PresentationFormat>Widescreen</PresentationFormat>
  <Paragraphs>97</Paragraphs>
  <Slides>21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Trebuchet MS</vt:lpstr>
      <vt:lpstr>Berlin</vt:lpstr>
      <vt:lpstr>Introduction for Part Time Instructors</vt:lpstr>
      <vt:lpstr>Introductory Materials</vt:lpstr>
      <vt:lpstr>First of all –THANK YOU!!!!</vt:lpstr>
      <vt:lpstr>CACREP Accreditation</vt:lpstr>
      <vt:lpstr>Pay Rate for Part Time Instructors</vt:lpstr>
      <vt:lpstr>A Word on Academic Freedom</vt:lpstr>
      <vt:lpstr>Academic Consulting/Mentoring</vt:lpstr>
      <vt:lpstr>Book Orders</vt:lpstr>
      <vt:lpstr>The Syllabus</vt:lpstr>
      <vt:lpstr>OIE and ODS accommodations</vt:lpstr>
      <vt:lpstr>Exams</vt:lpstr>
      <vt:lpstr>Curving Exams</vt:lpstr>
      <vt:lpstr>Emergency Absences</vt:lpstr>
      <vt:lpstr>CACREP assessment plan </vt:lpstr>
      <vt:lpstr>Break</vt:lpstr>
      <vt:lpstr>Practicum and Internship</vt:lpstr>
      <vt:lpstr>Internship</vt:lpstr>
      <vt:lpstr>Content: Paperwork</vt:lpstr>
      <vt:lpstr>Content: Clinical Topics</vt:lpstr>
      <vt:lpstr>Process</vt:lpstr>
      <vt:lpstr>Site Visits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for Part Time Instructors</dc:title>
  <dc:creator>R E Ingersoll</dc:creator>
  <cp:lastModifiedBy>Sarah  Henley</cp:lastModifiedBy>
  <cp:revision>11</cp:revision>
  <cp:lastPrinted>2019-05-10T14:39:55Z</cp:lastPrinted>
  <dcterms:created xsi:type="dcterms:W3CDTF">2019-05-10T13:34:54Z</dcterms:created>
  <dcterms:modified xsi:type="dcterms:W3CDTF">2019-05-15T13:00:05Z</dcterms:modified>
</cp:coreProperties>
</file>